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5.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531" r:id="rId5"/>
    <p:sldId id="2462" r:id="rId6"/>
    <p:sldId id="2463" r:id="rId7"/>
    <p:sldId id="2460" r:id="rId8"/>
    <p:sldId id="2439" r:id="rId9"/>
    <p:sldId id="2440" r:id="rId10"/>
    <p:sldId id="2432" r:id="rId11"/>
    <p:sldId id="2441" r:id="rId12"/>
    <p:sldId id="541" r:id="rId13"/>
    <p:sldId id="2442" r:id="rId14"/>
    <p:sldId id="2443" r:id="rId15"/>
    <p:sldId id="619" r:id="rId16"/>
    <p:sldId id="2444" r:id="rId17"/>
    <p:sldId id="2446" r:id="rId18"/>
    <p:sldId id="2447" r:id="rId19"/>
    <p:sldId id="2448" r:id="rId20"/>
    <p:sldId id="2449" r:id="rId21"/>
    <p:sldId id="2461" r:id="rId22"/>
    <p:sldId id="2450" r:id="rId23"/>
    <p:sldId id="2451" r:id="rId24"/>
    <p:sldId id="2452" r:id="rId25"/>
    <p:sldId id="2453" r:id="rId26"/>
    <p:sldId id="2454" r:id="rId27"/>
    <p:sldId id="2455" r:id="rId28"/>
    <p:sldId id="2456" r:id="rId29"/>
    <p:sldId id="2457" r:id="rId30"/>
    <p:sldId id="2434" r:id="rId31"/>
    <p:sldId id="2459"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B25"/>
    <a:srgbClr val="2211FF"/>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2" autoAdjust="0"/>
  </p:normalViewPr>
  <p:slideViewPr>
    <p:cSldViewPr snapToGrid="0" showGuides="1">
      <p:cViewPr varScale="1">
        <p:scale>
          <a:sx n="164" d="100"/>
          <a:sy n="164" d="100"/>
        </p:scale>
        <p:origin x="80" y="96"/>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B53ED6-A346-41EA-88EE-98A1D5659FE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91D7B9-1F1D-4F9B-BCD4-0B6893C41A59}"/>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A0B549D-7912-47CE-BB9D-C81C46F21077}" type="datetimeFigureOut">
              <a:rPr lang="en-US" smtClean="0"/>
              <a:t>7/29/2019</a:t>
            </a:fld>
            <a:endParaRPr lang="en-US" dirty="0"/>
          </a:p>
        </p:txBody>
      </p:sp>
      <p:sp>
        <p:nvSpPr>
          <p:cNvPr id="4" name="Footer Placeholder 3">
            <a:extLst>
              <a:ext uri="{FF2B5EF4-FFF2-40B4-BE49-F238E27FC236}">
                <a16:creationId xmlns:a16="http://schemas.microsoft.com/office/drawing/2014/main" id="{BA075128-B596-47B1-BE57-1C5A71A36E82}"/>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17B0F1-FE0D-44CC-BCF0-1CC4C91125A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BDEF39B-AF2A-4EFA-AE7E-EC1FF3735F5A}" type="slidenum">
              <a:rPr lang="en-US" smtClean="0"/>
              <a:t>‹#›</a:t>
            </a:fld>
            <a:endParaRPr lang="en-US" dirty="0"/>
          </a:p>
        </p:txBody>
      </p:sp>
    </p:spTree>
    <p:extLst>
      <p:ext uri="{BB962C8B-B14F-4D97-AF65-F5344CB8AC3E}">
        <p14:creationId xmlns:p14="http://schemas.microsoft.com/office/powerpoint/2010/main" val="3505744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3D370A3-6847-4770-BAE0-862438C62089}" type="datetimeFigureOut">
              <a:rPr lang="en-US" smtClean="0"/>
              <a:t>7/29/2019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22109BC-39F4-43B1-850C-D5EB0E6480C8}" type="slidenum">
              <a:rPr lang="en-US" smtClean="0"/>
              <a:t>‹#›</a:t>
            </a:fld>
            <a:endParaRPr lang="en-US"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a:t>
            </a:fld>
            <a:endParaRPr lang="en-US" dirty="0"/>
          </a:p>
        </p:txBody>
      </p:sp>
    </p:spTree>
    <p:extLst>
      <p:ext uri="{BB962C8B-B14F-4D97-AF65-F5344CB8AC3E}">
        <p14:creationId xmlns:p14="http://schemas.microsoft.com/office/powerpoint/2010/main" val="4243310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12</a:t>
            </a:fld>
            <a:endParaRPr lang="en-US" dirty="0"/>
          </a:p>
        </p:txBody>
      </p:sp>
    </p:spTree>
    <p:extLst>
      <p:ext uri="{BB962C8B-B14F-4D97-AF65-F5344CB8AC3E}">
        <p14:creationId xmlns:p14="http://schemas.microsoft.com/office/powerpoint/2010/main" val="207645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13</a:t>
            </a:fld>
            <a:endParaRPr lang="en-US" dirty="0"/>
          </a:p>
        </p:txBody>
      </p:sp>
    </p:spTree>
    <p:extLst>
      <p:ext uri="{BB962C8B-B14F-4D97-AF65-F5344CB8AC3E}">
        <p14:creationId xmlns:p14="http://schemas.microsoft.com/office/powerpoint/2010/main" val="235960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14</a:t>
            </a:fld>
            <a:endParaRPr lang="en-US" dirty="0"/>
          </a:p>
        </p:txBody>
      </p:sp>
    </p:spTree>
    <p:extLst>
      <p:ext uri="{BB962C8B-B14F-4D97-AF65-F5344CB8AC3E}">
        <p14:creationId xmlns:p14="http://schemas.microsoft.com/office/powerpoint/2010/main" val="828177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15</a:t>
            </a:fld>
            <a:endParaRPr lang="en-US" dirty="0"/>
          </a:p>
        </p:txBody>
      </p:sp>
    </p:spTree>
    <p:extLst>
      <p:ext uri="{BB962C8B-B14F-4D97-AF65-F5344CB8AC3E}">
        <p14:creationId xmlns:p14="http://schemas.microsoft.com/office/powerpoint/2010/main" val="218308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16</a:t>
            </a:fld>
            <a:endParaRPr lang="en-US" dirty="0"/>
          </a:p>
        </p:txBody>
      </p:sp>
    </p:spTree>
    <p:extLst>
      <p:ext uri="{BB962C8B-B14F-4D97-AF65-F5344CB8AC3E}">
        <p14:creationId xmlns:p14="http://schemas.microsoft.com/office/powerpoint/2010/main" val="313011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17</a:t>
            </a:fld>
            <a:endParaRPr lang="en-US" dirty="0"/>
          </a:p>
        </p:txBody>
      </p:sp>
    </p:spTree>
    <p:extLst>
      <p:ext uri="{BB962C8B-B14F-4D97-AF65-F5344CB8AC3E}">
        <p14:creationId xmlns:p14="http://schemas.microsoft.com/office/powerpoint/2010/main" val="568207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19</a:t>
            </a:fld>
            <a:endParaRPr lang="en-US" dirty="0"/>
          </a:p>
        </p:txBody>
      </p:sp>
    </p:spTree>
    <p:extLst>
      <p:ext uri="{BB962C8B-B14F-4D97-AF65-F5344CB8AC3E}">
        <p14:creationId xmlns:p14="http://schemas.microsoft.com/office/powerpoint/2010/main" val="117313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20</a:t>
            </a:fld>
            <a:endParaRPr lang="en-US" dirty="0"/>
          </a:p>
        </p:txBody>
      </p:sp>
    </p:spTree>
    <p:extLst>
      <p:ext uri="{BB962C8B-B14F-4D97-AF65-F5344CB8AC3E}">
        <p14:creationId xmlns:p14="http://schemas.microsoft.com/office/powerpoint/2010/main" val="308856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21</a:t>
            </a:fld>
            <a:endParaRPr lang="en-US" dirty="0"/>
          </a:p>
        </p:txBody>
      </p:sp>
    </p:spTree>
    <p:extLst>
      <p:ext uri="{BB962C8B-B14F-4D97-AF65-F5344CB8AC3E}">
        <p14:creationId xmlns:p14="http://schemas.microsoft.com/office/powerpoint/2010/main" val="4196878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22</a:t>
            </a:fld>
            <a:endParaRPr lang="en-US" dirty="0"/>
          </a:p>
        </p:txBody>
      </p:sp>
    </p:spTree>
    <p:extLst>
      <p:ext uri="{BB962C8B-B14F-4D97-AF65-F5344CB8AC3E}">
        <p14:creationId xmlns:p14="http://schemas.microsoft.com/office/powerpoint/2010/main" val="354091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4</a:t>
            </a:fld>
            <a:endParaRPr lang="en-US" dirty="0"/>
          </a:p>
        </p:txBody>
      </p:sp>
    </p:spTree>
    <p:extLst>
      <p:ext uri="{BB962C8B-B14F-4D97-AF65-F5344CB8AC3E}">
        <p14:creationId xmlns:p14="http://schemas.microsoft.com/office/powerpoint/2010/main" val="2964687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23</a:t>
            </a:fld>
            <a:endParaRPr lang="en-US" dirty="0"/>
          </a:p>
        </p:txBody>
      </p:sp>
    </p:spTree>
    <p:extLst>
      <p:ext uri="{BB962C8B-B14F-4D97-AF65-F5344CB8AC3E}">
        <p14:creationId xmlns:p14="http://schemas.microsoft.com/office/powerpoint/2010/main" val="2965198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24</a:t>
            </a:fld>
            <a:endParaRPr lang="en-US" dirty="0"/>
          </a:p>
        </p:txBody>
      </p:sp>
    </p:spTree>
    <p:extLst>
      <p:ext uri="{BB962C8B-B14F-4D97-AF65-F5344CB8AC3E}">
        <p14:creationId xmlns:p14="http://schemas.microsoft.com/office/powerpoint/2010/main" val="389861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25</a:t>
            </a:fld>
            <a:endParaRPr lang="en-US" dirty="0"/>
          </a:p>
        </p:txBody>
      </p:sp>
    </p:spTree>
    <p:extLst>
      <p:ext uri="{BB962C8B-B14F-4D97-AF65-F5344CB8AC3E}">
        <p14:creationId xmlns:p14="http://schemas.microsoft.com/office/powerpoint/2010/main" val="2430839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26</a:t>
            </a:fld>
            <a:endParaRPr lang="en-US" dirty="0"/>
          </a:p>
        </p:txBody>
      </p:sp>
    </p:spTree>
    <p:extLst>
      <p:ext uri="{BB962C8B-B14F-4D97-AF65-F5344CB8AC3E}">
        <p14:creationId xmlns:p14="http://schemas.microsoft.com/office/powerpoint/2010/main" val="2397598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27</a:t>
            </a:fld>
            <a:endParaRPr lang="en-US" dirty="0"/>
          </a:p>
        </p:txBody>
      </p:sp>
    </p:spTree>
    <p:extLst>
      <p:ext uri="{BB962C8B-B14F-4D97-AF65-F5344CB8AC3E}">
        <p14:creationId xmlns:p14="http://schemas.microsoft.com/office/powerpoint/2010/main" val="58251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28</a:t>
            </a:fld>
            <a:endParaRPr lang="en-US" dirty="0"/>
          </a:p>
        </p:txBody>
      </p:sp>
    </p:spTree>
    <p:extLst>
      <p:ext uri="{BB962C8B-B14F-4D97-AF65-F5344CB8AC3E}">
        <p14:creationId xmlns:p14="http://schemas.microsoft.com/office/powerpoint/2010/main" val="388627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5</a:t>
            </a:fld>
            <a:endParaRPr lang="en-US" dirty="0"/>
          </a:p>
        </p:txBody>
      </p:sp>
    </p:spTree>
    <p:extLst>
      <p:ext uri="{BB962C8B-B14F-4D97-AF65-F5344CB8AC3E}">
        <p14:creationId xmlns:p14="http://schemas.microsoft.com/office/powerpoint/2010/main" val="61571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6</a:t>
            </a:fld>
            <a:endParaRPr lang="en-US" dirty="0"/>
          </a:p>
        </p:txBody>
      </p:sp>
    </p:spTree>
    <p:extLst>
      <p:ext uri="{BB962C8B-B14F-4D97-AF65-F5344CB8AC3E}">
        <p14:creationId xmlns:p14="http://schemas.microsoft.com/office/powerpoint/2010/main" val="108472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7</a:t>
            </a:fld>
            <a:endParaRPr lang="en-US" dirty="0"/>
          </a:p>
        </p:txBody>
      </p:sp>
    </p:spTree>
    <p:extLst>
      <p:ext uri="{BB962C8B-B14F-4D97-AF65-F5344CB8AC3E}">
        <p14:creationId xmlns:p14="http://schemas.microsoft.com/office/powerpoint/2010/main" val="329702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8</a:t>
            </a:fld>
            <a:endParaRPr lang="en-US" dirty="0"/>
          </a:p>
        </p:txBody>
      </p:sp>
    </p:spTree>
    <p:extLst>
      <p:ext uri="{BB962C8B-B14F-4D97-AF65-F5344CB8AC3E}">
        <p14:creationId xmlns:p14="http://schemas.microsoft.com/office/powerpoint/2010/main" val="309583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9</a:t>
            </a:fld>
            <a:endParaRPr lang="en-US" dirty="0"/>
          </a:p>
        </p:txBody>
      </p:sp>
    </p:spTree>
    <p:extLst>
      <p:ext uri="{BB962C8B-B14F-4D97-AF65-F5344CB8AC3E}">
        <p14:creationId xmlns:p14="http://schemas.microsoft.com/office/powerpoint/2010/main" val="293376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10</a:t>
            </a:fld>
            <a:endParaRPr lang="en-US" dirty="0"/>
          </a:p>
        </p:txBody>
      </p:sp>
    </p:spTree>
    <p:extLst>
      <p:ext uri="{BB962C8B-B14F-4D97-AF65-F5344CB8AC3E}">
        <p14:creationId xmlns:p14="http://schemas.microsoft.com/office/powerpoint/2010/main" val="226507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11</a:t>
            </a:fld>
            <a:endParaRPr lang="en-US" dirty="0"/>
          </a:p>
        </p:txBody>
      </p:sp>
    </p:spTree>
    <p:extLst>
      <p:ext uri="{BB962C8B-B14F-4D97-AF65-F5344CB8AC3E}">
        <p14:creationId xmlns:p14="http://schemas.microsoft.com/office/powerpoint/2010/main" val="81194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Номер слайда 21"/>
          <p:cNvSpPr>
            <a:spLocks noGrp="1"/>
          </p:cNvSpPr>
          <p:nvPr>
            <p:ph type="sldNum" sz="quarter" idx="4"/>
          </p:nvPr>
        </p:nvSpPr>
        <p:spPr>
          <a:xfrm>
            <a:off x="10919584"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2" name="Oval 1"/>
          <p:cNvSpPr/>
          <p:nvPr/>
        </p:nvSpPr>
        <p:spPr>
          <a:xfrm>
            <a:off x="3139127" y="2540523"/>
            <a:ext cx="1998483" cy="1987966"/>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p:cNvSpPr/>
          <p:nvPr/>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7" name="Заголовок 2"/>
          <p:cNvSpPr>
            <a:spLocks noGrp="1"/>
          </p:cNvSpPr>
          <p:nvPr>
            <p:ph type="title" hasCustomPrompt="1"/>
          </p:nvPr>
        </p:nvSpPr>
        <p:spPr>
          <a:xfrm>
            <a:off x="1104900" y="1979630"/>
            <a:ext cx="10668000" cy="2969443"/>
          </a:xfrm>
          <a:prstGeom prst="rect">
            <a:avLst/>
          </a:prstGeom>
          <a:effectLst/>
        </p:spPr>
        <p:txBody>
          <a:bodyPr tIns="0" bIns="91440" anchor="ctr" anchorCtr="0"/>
          <a:lstStyle>
            <a:lvl1pPr algn="ctr">
              <a:lnSpc>
                <a:spcPct val="150000"/>
              </a:lnSpc>
              <a:defRPr sz="11499" kern="3000" spc="2000" baseline="0"/>
            </a:lvl1pPr>
          </a:lstStyle>
          <a:p>
            <a:r>
              <a:rPr lang="en-US" dirty="0"/>
              <a:t>TITLE HERE</a:t>
            </a:r>
          </a:p>
        </p:txBody>
      </p:sp>
      <p:sp>
        <p:nvSpPr>
          <p:cNvPr id="10" name="Oval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7" name="Oval 16"/>
          <p:cNvSpPr/>
          <p:nvPr userDrawn="1"/>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a:r>
              <a:rPr lang="en-US" dirty="0"/>
              <a:t>CLICK TO EDIT MASTER SUBTITLE STYLE</a:t>
            </a:r>
          </a:p>
        </p:txBody>
      </p:sp>
    </p:spTree>
    <p:extLst>
      <p:ext uri="{BB962C8B-B14F-4D97-AF65-F5344CB8AC3E}">
        <p14:creationId xmlns:p14="http://schemas.microsoft.com/office/powerpoint/2010/main" val="229666942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6426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348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68772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
        <p:nvSpPr>
          <p:cNvPr id="10" name="Text Placeholder 3">
            <a:extLst>
              <a:ext uri="{FF2B5EF4-FFF2-40B4-BE49-F238E27FC236}">
                <a16:creationId xmlns:a16="http://schemas.microsoft.com/office/drawing/2014/main" id="{DBFA191B-5E25-41C1-B950-BB8F10AC1D3B}"/>
              </a:ext>
            </a:extLst>
          </p:cNvPr>
          <p:cNvSpPr>
            <a:spLocks noGrp="1"/>
          </p:cNvSpPr>
          <p:nvPr>
            <p:ph type="body" sz="half" idx="2"/>
          </p:nvPr>
        </p:nvSpPr>
        <p:spPr>
          <a:xfrm>
            <a:off x="1533144" y="2888790"/>
            <a:ext cx="4562856" cy="2980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2" name="Picture Placeholder 11">
            <a:extLst>
              <a:ext uri="{FF2B5EF4-FFF2-40B4-BE49-F238E27FC236}">
                <a16:creationId xmlns:a16="http://schemas.microsoft.com/office/drawing/2014/main" id="{43AA0A46-EB51-4095-97DD-ED4081CF5A06}"/>
              </a:ext>
            </a:extLst>
          </p:cNvPr>
          <p:cNvSpPr>
            <a:spLocks noGrp="1"/>
          </p:cNvSpPr>
          <p:nvPr>
            <p:ph type="pic" idx="1"/>
          </p:nvPr>
        </p:nvSpPr>
        <p:spPr>
          <a:xfrm>
            <a:off x="5440862" y="0"/>
            <a:ext cx="6751137" cy="6857999"/>
          </a:xfrm>
          <a:custGeom>
            <a:avLst/>
            <a:gdLst>
              <a:gd name="connsiteX0" fmla="*/ 0 w 6751137"/>
              <a:gd name="connsiteY0" fmla="*/ 0 h 6857999"/>
              <a:gd name="connsiteX1" fmla="*/ 6751137 w 6751137"/>
              <a:gd name="connsiteY1" fmla="*/ 0 h 6857999"/>
              <a:gd name="connsiteX2" fmla="*/ 6751137 w 6751137"/>
              <a:gd name="connsiteY2" fmla="*/ 6857999 h 6857999"/>
              <a:gd name="connsiteX3" fmla="*/ 0 w 6751137"/>
              <a:gd name="connsiteY3" fmla="*/ 6857999 h 6857999"/>
              <a:gd name="connsiteX4" fmla="*/ 0 w 6751137"/>
              <a:gd name="connsiteY4" fmla="*/ 6844680 h 6857999"/>
              <a:gd name="connsiteX5" fmla="*/ 141429 w 6751137"/>
              <a:gd name="connsiteY5" fmla="*/ 6697120 h 6857999"/>
              <a:gd name="connsiteX6" fmla="*/ 1410790 w 6751137"/>
              <a:gd name="connsiteY6" fmla="*/ 3429000 h 6857999"/>
              <a:gd name="connsiteX7" fmla="*/ 141429 w 6751137"/>
              <a:gd name="connsiteY7" fmla="*/ 160880 h 6857999"/>
              <a:gd name="connsiteX8" fmla="*/ 0 w 6751137"/>
              <a:gd name="connsiteY8" fmla="*/ 133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1137" h="6857999">
                <a:moveTo>
                  <a:pt x="0" y="0"/>
                </a:moveTo>
                <a:lnTo>
                  <a:pt x="6751137" y="0"/>
                </a:lnTo>
                <a:lnTo>
                  <a:pt x="6751137" y="6857999"/>
                </a:lnTo>
                <a:lnTo>
                  <a:pt x="0" y="6857999"/>
                </a:lnTo>
                <a:lnTo>
                  <a:pt x="0" y="6844680"/>
                </a:lnTo>
                <a:lnTo>
                  <a:pt x="141429" y="6697120"/>
                </a:lnTo>
                <a:cubicBezTo>
                  <a:pt x="930105" y="5833950"/>
                  <a:pt x="1410790" y="4687315"/>
                  <a:pt x="1410790" y="3429000"/>
                </a:cubicBezTo>
                <a:cubicBezTo>
                  <a:pt x="1410790" y="2170685"/>
                  <a:pt x="930105" y="1024050"/>
                  <a:pt x="141429" y="160880"/>
                </a:cubicBezTo>
                <a:lnTo>
                  <a:pt x="0" y="13320"/>
                </a:lnTo>
                <a:close/>
              </a:path>
            </a:pathLst>
          </a:custGeom>
          <a:solidFill>
            <a:schemeClr val="bg1">
              <a:lumMod val="95000"/>
            </a:schemeClr>
          </a:solidFill>
        </p:spPr>
        <p:txBody>
          <a:bodyPr wrap="square" anchor="ctr">
            <a:noAutofit/>
          </a:bodyPr>
          <a:lstStyle>
            <a:lvl1pPr marL="0" indent="0" algn="ctr">
              <a:buNone/>
              <a:defRPr sz="20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267091892"/>
      </p:ext>
    </p:extLst>
  </p:cSld>
  <p:clrMapOvr>
    <a:masterClrMapping/>
  </p:clrMapOvr>
  <p:transition spd="slow">
    <p:push dir="u"/>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1104900" y="1"/>
            <a:ext cx="7583700" cy="6858001"/>
          </a:xfrm>
          <a:custGeom>
            <a:avLst/>
            <a:gdLst>
              <a:gd name="connsiteX0" fmla="*/ 0 w 7583700"/>
              <a:gd name="connsiteY0" fmla="*/ 0 h 6858001"/>
              <a:gd name="connsiteX1" fmla="*/ 2537926 w 7583700"/>
              <a:gd name="connsiteY1" fmla="*/ 0 h 6858001"/>
              <a:gd name="connsiteX2" fmla="*/ 2847001 w 7583700"/>
              <a:gd name="connsiteY2" fmla="*/ 138995 h 6858001"/>
              <a:gd name="connsiteX3" fmla="*/ 7582790 w 7583700"/>
              <a:gd name="connsiteY3" fmla="*/ 6846094 h 6858001"/>
              <a:gd name="connsiteX4" fmla="*/ 7583700 w 7583700"/>
              <a:gd name="connsiteY4" fmla="*/ 6858001 h 6858001"/>
              <a:gd name="connsiteX5" fmla="*/ 0 w 75837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700" h="6858001">
                <a:moveTo>
                  <a:pt x="0" y="0"/>
                </a:moveTo>
                <a:lnTo>
                  <a:pt x="2537926" y="0"/>
                </a:lnTo>
                <a:lnTo>
                  <a:pt x="2847001" y="138995"/>
                </a:lnTo>
                <a:cubicBezTo>
                  <a:pt x="5428994" y="1376579"/>
                  <a:pt x="7280340" y="3883594"/>
                  <a:pt x="7582790" y="6846094"/>
                </a:cubicBezTo>
                <a:lnTo>
                  <a:pt x="7583700" y="6858001"/>
                </a:lnTo>
                <a:lnTo>
                  <a:pt x="0" y="6858001"/>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7" name="Freeform 27">
            <a:extLst>
              <a:ext uri="{FF2B5EF4-FFF2-40B4-BE49-F238E27FC236}">
                <a16:creationId xmlns:a16="http://schemas.microsoft.com/office/drawing/2014/main" id="{1F9BD45B-C63D-416A-B4BE-874469C7A33E}"/>
              </a:ext>
            </a:extLst>
          </p:cNvPr>
          <p:cNvSpPr/>
          <p:nvPr userDrawn="1"/>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Freeform: Shape 7">
            <a:extLst>
              <a:ext uri="{FF2B5EF4-FFF2-40B4-BE49-F238E27FC236}">
                <a16:creationId xmlns:a16="http://schemas.microsoft.com/office/drawing/2014/main" id="{94EBA745-0612-4E63-904D-28C1814173B3}"/>
              </a:ext>
            </a:extLst>
          </p:cNvPr>
          <p:cNvSpPr/>
          <p:nvPr userDrawn="1"/>
        </p:nvSpPr>
        <p:spPr>
          <a:xfrm rot="10800000">
            <a:off x="9680853" y="6171304"/>
            <a:ext cx="2511147" cy="686695"/>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4A07D89-63CD-43EE-B1E4-7D0647743842}"/>
              </a:ext>
            </a:extLst>
          </p:cNvPr>
          <p:cNvSpPr/>
          <p:nvPr userDrawn="1"/>
        </p:nvSpPr>
        <p:spPr>
          <a:xfrm>
            <a:off x="10957868" y="469760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3341AF09-FA4B-42FD-B2E1-9CE324444D10}"/>
              </a:ext>
            </a:extLst>
          </p:cNvPr>
          <p:cNvSpPr/>
          <p:nvPr userDrawn="1"/>
        </p:nvSpPr>
        <p:spPr>
          <a:xfrm>
            <a:off x="883443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Text Placeholder 2">
            <a:extLst>
              <a:ext uri="{FF2B5EF4-FFF2-40B4-BE49-F238E27FC236}">
                <a16:creationId xmlns:a16="http://schemas.microsoft.com/office/drawing/2014/main" id="{EDF14A51-F696-4A12-9467-1EE825414B5E}"/>
              </a:ext>
            </a:extLst>
          </p:cNvPr>
          <p:cNvSpPr>
            <a:spLocks noGrp="1"/>
          </p:cNvSpPr>
          <p:nvPr>
            <p:ph type="body" idx="71" hasCustomPrompt="1"/>
          </p:nvPr>
        </p:nvSpPr>
        <p:spPr>
          <a:xfrm>
            <a:off x="7239001" y="2280573"/>
            <a:ext cx="4393295" cy="465997"/>
          </a:xfrm>
        </p:spPr>
        <p:txBody>
          <a:bodyPr>
            <a:noAutofit/>
          </a:bodyPr>
          <a:lstStyle>
            <a:lvl1pPr marL="0" indent="0" algn="ctr">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Title 2">
            <a:extLst>
              <a:ext uri="{FF2B5EF4-FFF2-40B4-BE49-F238E27FC236}">
                <a16:creationId xmlns:a16="http://schemas.microsoft.com/office/drawing/2014/main" id="{6A57A924-A6D5-4ACD-B1F0-01BED4BF9DF6}"/>
              </a:ext>
            </a:extLst>
          </p:cNvPr>
          <p:cNvSpPr>
            <a:spLocks noGrp="1"/>
          </p:cNvSpPr>
          <p:nvPr>
            <p:ph type="title"/>
          </p:nvPr>
        </p:nvSpPr>
        <p:spPr>
          <a:xfrm>
            <a:off x="7239000" y="931169"/>
            <a:ext cx="4393296" cy="1338061"/>
          </a:xfrm>
        </p:spPr>
        <p:txBody>
          <a:bodyPr vert="horz" lIns="91440" tIns="0" rIns="91440" bIns="0" rtlCol="0" anchor="b" anchorCtr="0">
            <a:noAutofit/>
          </a:bodyPr>
          <a:lstStyle>
            <a:lvl1pPr algn="ctr">
              <a:defRPr lang="en-US" sz="3600" b="0" baseline="0" dirty="0">
                <a:solidFill>
                  <a:schemeClr val="tx1">
                    <a:lumMod val="85000"/>
                    <a:lumOff val="15000"/>
                  </a:schemeClr>
                </a:solidFill>
                <a:ea typeface="+mn-ea"/>
                <a:cs typeface="+mn-cs"/>
              </a:defRPr>
            </a:lvl1pPr>
          </a:lstStyle>
          <a:p>
            <a:pPr marL="0" lvl="0" indent="0" algn="ctr">
              <a:lnSpc>
                <a:spcPct val="100000"/>
              </a:lnSpc>
              <a:spcBef>
                <a:spcPts val="0"/>
              </a:spcBef>
              <a:buFont typeface="Arial" panose="020B0604020202020204" pitchFamily="34" charset="0"/>
            </a:pPr>
            <a:r>
              <a:rPr lang="en-US" smtClean="0"/>
              <a:t>Click to edit Master title style</a:t>
            </a:r>
            <a:endParaRPr lang="en-US" dirty="0"/>
          </a:p>
        </p:txBody>
      </p:sp>
    </p:spTree>
    <p:extLst>
      <p:ext uri="{BB962C8B-B14F-4D97-AF65-F5344CB8AC3E}">
        <p14:creationId xmlns:p14="http://schemas.microsoft.com/office/powerpoint/2010/main" val="1000700725"/>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0E54A15-983A-490F-A7FB-0881E0C810F7}"/>
              </a:ext>
            </a:extLst>
          </p:cNvPr>
          <p:cNvSpPr/>
          <p:nvPr userDrawn="1"/>
        </p:nvSpPr>
        <p:spPr>
          <a:xfrm>
            <a:off x="5428096" y="0"/>
            <a:ext cx="6763905" cy="6858000"/>
          </a:xfrm>
          <a:custGeom>
            <a:avLst/>
            <a:gdLst>
              <a:gd name="connsiteX0" fmla="*/ 1 w 6763905"/>
              <a:gd name="connsiteY0" fmla="*/ 0 h 6858000"/>
              <a:gd name="connsiteX1" fmla="*/ 6763905 w 6763905"/>
              <a:gd name="connsiteY1" fmla="*/ 0 h 6858000"/>
              <a:gd name="connsiteX2" fmla="*/ 6763905 w 6763905"/>
              <a:gd name="connsiteY2" fmla="*/ 6858000 h 6858000"/>
              <a:gd name="connsiteX3" fmla="*/ 0 w 6763905"/>
              <a:gd name="connsiteY3" fmla="*/ 6858000 h 6858000"/>
              <a:gd name="connsiteX4" fmla="*/ 154196 w 6763905"/>
              <a:gd name="connsiteY4" fmla="*/ 6697120 h 6858000"/>
              <a:gd name="connsiteX5" fmla="*/ 1423557 w 6763905"/>
              <a:gd name="connsiteY5" fmla="*/ 3429000 h 6858000"/>
              <a:gd name="connsiteX6" fmla="*/ 154196 w 6763905"/>
              <a:gd name="connsiteY6" fmla="*/ 160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3905" h="6858000">
                <a:moveTo>
                  <a:pt x="1" y="0"/>
                </a:moveTo>
                <a:lnTo>
                  <a:pt x="6763905" y="0"/>
                </a:lnTo>
                <a:lnTo>
                  <a:pt x="6763905" y="6858000"/>
                </a:lnTo>
                <a:lnTo>
                  <a:pt x="0" y="6858000"/>
                </a:lnTo>
                <a:lnTo>
                  <a:pt x="154196" y="6697120"/>
                </a:lnTo>
                <a:cubicBezTo>
                  <a:pt x="942872" y="5833950"/>
                  <a:pt x="1423557" y="4687315"/>
                  <a:pt x="1423557" y="3429000"/>
                </a:cubicBezTo>
                <a:cubicBezTo>
                  <a:pt x="1423557" y="2170685"/>
                  <a:pt x="942872" y="1024050"/>
                  <a:pt x="154196" y="1608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296150" y="1036565"/>
            <a:ext cx="4514851" cy="573989"/>
          </a:xfrm>
          <a:prstGeom prst="rect">
            <a:avLst/>
          </a:prstGeom>
        </p:spPr>
        <p:txBody>
          <a:bodyPr lIns="0" rIns="0">
            <a:noAutofit/>
          </a:bodyPr>
          <a:lstStyle>
            <a:lvl1pPr>
              <a:defRPr sz="3200" spc="300">
                <a:solidFill>
                  <a:schemeClr val="bg1"/>
                </a:solidFill>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296150" y="2296952"/>
            <a:ext cx="4514851" cy="3779998"/>
          </a:xfrm>
        </p:spPr>
        <p:txBody>
          <a:bodyPr lIns="0" rIns="0">
            <a:normAutofit/>
          </a:bodyPr>
          <a:lstStyle>
            <a:lvl1pPr>
              <a:lnSpc>
                <a:spcPct val="150000"/>
              </a:lnSpc>
              <a:defRPr sz="14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326300" y="1675127"/>
            <a:ext cx="4484700" cy="407670"/>
          </a:xfrm>
        </p:spPr>
        <p:txBody>
          <a:bodyPr lIns="0" rIns="0">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1104901" y="518740"/>
            <a:ext cx="4991099" cy="5924550"/>
          </a:xfrm>
        </p:spPr>
        <p:txBody>
          <a:bodyPr>
            <a:normAutofit/>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2" name="Номер слайда 21">
            <a:extLst>
              <a:ext uri="{FF2B5EF4-FFF2-40B4-BE49-F238E27FC236}">
                <a16:creationId xmlns:a16="http://schemas.microsoft.com/office/drawing/2014/main" id="{2AD04D12-2503-45DD-8909-074A5644588E}"/>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a:t>
            </a:fld>
            <a:endParaRPr lang="en-US" sz="1000" dirty="0">
              <a:solidFill>
                <a:schemeClr val="bg1">
                  <a:alpha val="50000"/>
                </a:schemeClr>
              </a:solidFill>
            </a:endParaRPr>
          </a:p>
        </p:txBody>
      </p:sp>
    </p:spTree>
    <p:extLst>
      <p:ext uri="{BB962C8B-B14F-4D97-AF65-F5344CB8AC3E}">
        <p14:creationId xmlns:p14="http://schemas.microsoft.com/office/powerpoint/2010/main" val="3622922506"/>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a:lnSpc>
                <a:spcPct val="145000"/>
              </a:lnSpc>
              <a:spcBef>
                <a:spcPts val="0"/>
              </a:spcBef>
            </a:pPr>
            <a:r>
              <a:rPr lang="en-US" smtClean="0"/>
              <a:t>Edit Master text styles</a:t>
            </a:r>
          </a:p>
        </p:txBody>
      </p:sp>
    </p:spTree>
    <p:extLst>
      <p:ext uri="{BB962C8B-B14F-4D97-AF65-F5344CB8AC3E}">
        <p14:creationId xmlns:p14="http://schemas.microsoft.com/office/powerpoint/2010/main" val="2369750780"/>
      </p:ext>
    </p:extLst>
  </p:cSld>
  <p:clrMapOvr>
    <a:masterClrMapping/>
  </p:clrMapOvr>
  <p:transition spd="slow">
    <p:push dir="u"/>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075568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796305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anchor="b"/>
          <a:lstStyle>
            <a:lvl1pPr>
              <a:defRPr sz="3200"/>
            </a:lvl1p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359492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548505" y="3225098"/>
            <a:ext cx="4216420"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2400" b="1" kern="1200" spc="600" dirty="0">
                <a:solidFill>
                  <a:srgbClr val="2F3342"/>
                </a:solidFill>
                <a:latin typeface="+mn-lt"/>
                <a:ea typeface="+mn-ea"/>
                <a:cs typeface="+mn-cs"/>
                <a:sym typeface="Bebas"/>
              </a:rPr>
              <a:t>4</a:t>
            </a:r>
            <a:r>
              <a:rPr lang="en-US" sz="2400" b="1" kern="1200" spc="600" baseline="30000" dirty="0">
                <a:solidFill>
                  <a:srgbClr val="2F3342"/>
                </a:solidFill>
                <a:latin typeface="+mn-lt"/>
                <a:ea typeface="+mn-ea"/>
                <a:cs typeface="+mn-cs"/>
                <a:sym typeface="Bebas"/>
              </a:rPr>
              <a:t>TH </a:t>
            </a:r>
            <a:r>
              <a:rPr lang="en-US" sz="2400" b="1" kern="1200" spc="600" dirty="0">
                <a:solidFill>
                  <a:schemeClr val="accent1"/>
                </a:solidFill>
                <a:latin typeface="+mn-lt"/>
                <a:ea typeface="+mn-ea"/>
                <a:cs typeface="+mn-cs"/>
                <a:sym typeface="Bebas"/>
              </a:rPr>
              <a:t>COFFEE</a:t>
            </a:r>
            <a:endParaRPr lang="en-US" sz="2400" b="1" i="0" spc="600" dirty="0">
              <a:solidFill>
                <a:schemeClr val="accent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pPr/>
              <a:t>‹#›</a:t>
            </a:fld>
            <a:endParaRPr lang="en-US" sz="1000" dirty="0"/>
          </a:p>
        </p:txBody>
      </p:sp>
      <p:cxnSp>
        <p:nvCxnSpPr>
          <p:cNvPr id="20" name="Straight Connector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0" r:id="rId3"/>
    <p:sldLayoutId id="2147483663" r:id="rId4"/>
    <p:sldLayoutId id="2147483664" r:id="rId5"/>
    <p:sldLayoutId id="2147483677" r:id="rId6"/>
    <p:sldLayoutId id="2147483673" r:id="rId7"/>
    <p:sldLayoutId id="2147483674" r:id="rId8"/>
    <p:sldLayoutId id="2147483680" r:id="rId9"/>
    <p:sldLayoutId id="2147483678" r:id="rId10"/>
    <p:sldLayoutId id="214748367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3.svg"/><Relationship Id="rId11" Type="http://schemas.openxmlformats.org/officeDocument/2006/relationships/image" Target="../media/image50.jp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48.jpg"/></Relationships>
</file>

<file path=ppt/slides/_rels/slide2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g"/><Relationship Id="rId2" Type="http://schemas.openxmlformats.org/officeDocument/2006/relationships/notesSlide" Target="../notesSlides/notesSlide6.xml"/><Relationship Id="rId16"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gif"/><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4" y="968432"/>
            <a:ext cx="12153006" cy="4921135"/>
          </a:xfrm>
          <a:prstGeom prst="rect">
            <a:avLst/>
          </a:prstGeom>
        </p:spPr>
      </p:pic>
    </p:spTree>
    <p:extLst>
      <p:ext uri="{BB962C8B-B14F-4D97-AF65-F5344CB8AC3E}">
        <p14:creationId xmlns:p14="http://schemas.microsoft.com/office/powerpoint/2010/main" val="387664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4389967" cy="4824413"/>
          </a:xfrm>
        </p:spPr>
        <p:txBody>
          <a:bodyPr>
            <a:normAutofit/>
          </a:bodyPr>
          <a:lstStyle/>
          <a:p>
            <a:r>
              <a:rPr lang="en-US" dirty="0" smtClean="0"/>
              <a:t>Background: </a:t>
            </a:r>
            <a:r>
              <a:rPr lang="en-US" dirty="0"/>
              <a:t>M</a:t>
            </a:r>
            <a:r>
              <a:rPr lang="en-US" dirty="0" smtClean="0"/>
              <a:t>entors and team leads submit tickets or purchase orders. These are charged to the CDC budget and the receipt is sent to Tunde.</a:t>
            </a:r>
          </a:p>
          <a:p>
            <a:r>
              <a:rPr lang="en-US" dirty="0" smtClean="0"/>
              <a:t>Problem: All order needs to be tracked. Over 100 receipts a day when the purchase period is drawing to an end.</a:t>
            </a:r>
            <a:endParaRPr lang="en-US" dirty="0"/>
          </a:p>
        </p:txBody>
      </p:sp>
      <p:sp>
        <p:nvSpPr>
          <p:cNvPr id="3" name="Title 2"/>
          <p:cNvSpPr>
            <a:spLocks noGrp="1"/>
          </p:cNvSpPr>
          <p:nvPr>
            <p:ph type="title"/>
          </p:nvPr>
        </p:nvSpPr>
        <p:spPr/>
        <p:txBody>
          <a:bodyPr/>
          <a:lstStyle/>
          <a:p>
            <a:r>
              <a:rPr lang="en-US" dirty="0" smtClean="0"/>
              <a:t>Order Receipt Parse</a:t>
            </a:r>
            <a:endParaRPr lang="en-US" dirty="0"/>
          </a:p>
        </p:txBody>
      </p:sp>
      <p:pic>
        <p:nvPicPr>
          <p:cNvPr id="4" name="Picture 3"/>
          <p:cNvPicPr>
            <a:picLocks noChangeAspect="1"/>
          </p:cNvPicPr>
          <p:nvPr/>
        </p:nvPicPr>
        <p:blipFill>
          <a:blip r:embed="rId3"/>
          <a:stretch>
            <a:fillRect/>
          </a:stretch>
        </p:blipFill>
        <p:spPr>
          <a:xfrm>
            <a:off x="5644541" y="1170122"/>
            <a:ext cx="6442735" cy="4691190"/>
          </a:xfrm>
          <a:prstGeom prst="rect">
            <a:avLst/>
          </a:prstGeom>
        </p:spPr>
      </p:pic>
    </p:spTree>
    <p:extLst>
      <p:ext uri="{BB962C8B-B14F-4D97-AF65-F5344CB8AC3E}">
        <p14:creationId xmlns:p14="http://schemas.microsoft.com/office/powerpoint/2010/main" val="209177090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Takes all the new incoming receipts from a specific folder or location.</a:t>
            </a:r>
          </a:p>
          <a:p>
            <a:r>
              <a:rPr lang="en-US" dirty="0" smtClean="0"/>
              <a:t>Updates the log and tracking with the new receipts.</a:t>
            </a:r>
          </a:p>
          <a:p>
            <a:r>
              <a:rPr lang="en-US" dirty="0" smtClean="0"/>
              <a:t>If these updated receipts are moved into a “completed” folder after, then there won’t be any duplicates on the log.</a:t>
            </a:r>
          </a:p>
          <a:p>
            <a:r>
              <a:rPr lang="en-US" dirty="0" smtClean="0"/>
              <a:t>Time saved: 2-3 hours</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043" y="5657946"/>
            <a:ext cx="792692" cy="757573"/>
          </a:xfrm>
          <a:prstGeom prst="rect">
            <a:avLst/>
          </a:prstGeom>
        </p:spPr>
      </p:pic>
      <p:sp>
        <p:nvSpPr>
          <p:cNvPr id="4" name="Oval Callout 3"/>
          <p:cNvSpPr/>
          <p:nvPr/>
        </p:nvSpPr>
        <p:spPr>
          <a:xfrm>
            <a:off x="7035799" y="3623733"/>
            <a:ext cx="4224867" cy="2413000"/>
          </a:xfrm>
          <a:prstGeom prst="wedgeEllipseCallout">
            <a:avLst>
              <a:gd name="adj1" fmla="val -62316"/>
              <a:gd name="adj2" fmla="val 3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Bahnschrift Light SemiCondensed" panose="020B0502040204020203" pitchFamily="34" charset="0"/>
              </a:rPr>
              <a:t>Unfortunately due to some security issues, this script has issues running sometimes.</a:t>
            </a:r>
            <a:endParaRPr lang="en-US" sz="2000" dirty="0" smtClean="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3322060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Receipt Parse</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1251187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smtClean="0"/>
              <a:t>Creates an Outlook (email) object and finds the correct location for the receipts.</a:t>
            </a:r>
          </a:p>
          <a:p>
            <a:pPr marL="514350" indent="-514350">
              <a:buFont typeface="+mj-lt"/>
              <a:buAutoNum type="arabicPeriod"/>
            </a:pPr>
            <a:r>
              <a:rPr lang="en-US" dirty="0" smtClean="0"/>
              <a:t>In the first email, searches for a specific string (ex. “Vendor: ”). Then, saves whatever comes next temporarily. Let’s call this variable “</a:t>
            </a:r>
            <a:r>
              <a:rPr lang="en-US" dirty="0" err="1" smtClean="0"/>
              <a:t>str</a:t>
            </a:r>
            <a:r>
              <a:rPr lang="en-US" dirty="0" smtClean="0"/>
              <a:t>”. </a:t>
            </a:r>
          </a:p>
          <a:p>
            <a:pPr marL="514350" indent="-514350">
              <a:buFont typeface="+mj-lt"/>
              <a:buAutoNum type="arabicPeriod"/>
            </a:pPr>
            <a:r>
              <a:rPr lang="en-US" dirty="0" smtClean="0"/>
              <a:t>Finds the end of the excel sheet or the first empty row. Copies the contents of “</a:t>
            </a:r>
            <a:r>
              <a:rPr lang="en-US" dirty="0" err="1" smtClean="0"/>
              <a:t>str</a:t>
            </a:r>
            <a:r>
              <a:rPr lang="en-US" dirty="0" smtClean="0"/>
              <a:t>” into the appropriate location in the excel sheet.</a:t>
            </a:r>
          </a:p>
          <a:p>
            <a:pPr marL="514350" indent="-514350">
              <a:buFont typeface="+mj-lt"/>
              <a:buAutoNum type="arabicPeriod"/>
            </a:pPr>
            <a:r>
              <a:rPr lang="en-US" dirty="0" smtClean="0"/>
              <a:t>Repeat steps 2 and 3 for each search field (Date, Company, Cost)</a:t>
            </a:r>
          </a:p>
          <a:p>
            <a:pPr marL="514350" indent="-514350">
              <a:buFont typeface="+mj-lt"/>
              <a:buAutoNum type="arabicPeriod"/>
            </a:pPr>
            <a:r>
              <a:rPr lang="en-US" dirty="0" smtClean="0"/>
              <a:t>Repeat steps 2 through 4 for every email in the folder. </a:t>
            </a:r>
            <a:endParaRPr lang="en-US" dirty="0"/>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260236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10392833" cy="4824413"/>
          </a:xfrm>
        </p:spPr>
        <p:txBody>
          <a:bodyPr>
            <a:normAutofit/>
          </a:bodyPr>
          <a:lstStyle/>
          <a:p>
            <a:r>
              <a:rPr lang="en-US" dirty="0" smtClean="0"/>
              <a:t>Background: STARLIMS spits out logs of quality control runs for samples for each lab and method. This contains information such as sample version, </a:t>
            </a:r>
            <a:r>
              <a:rPr lang="en-US" dirty="0" err="1" smtClean="0"/>
              <a:t>analyte</a:t>
            </a:r>
            <a:r>
              <a:rPr lang="en-US" dirty="0" smtClean="0"/>
              <a:t> name, Run ID, Means, Standard Deviations, etc. The value of interest is the QC Value</a:t>
            </a:r>
            <a:r>
              <a:rPr lang="en-US" dirty="0"/>
              <a:t>. STARLIMS gives these for accuracy, linearity, and characterization testing.</a:t>
            </a:r>
            <a:endParaRPr lang="en-US" dirty="0" smtClean="0"/>
          </a:p>
          <a:p>
            <a:r>
              <a:rPr lang="en-US" dirty="0" smtClean="0"/>
              <a:t>Problem: There should be a way to format these so they are easy to read and sorted. Tunde must also be able to easily mark which runs are part of the current study (usually hundreds of them are).  Sometimes, a run is missing a QC value. This can be represented in multiple ways (blank, </a:t>
            </a:r>
            <a:r>
              <a:rPr lang="en-US" dirty="0" err="1" smtClean="0"/>
              <a:t>na</a:t>
            </a:r>
            <a:r>
              <a:rPr lang="en-US" dirty="0" smtClean="0"/>
              <a:t>, |, N/A, etc.). In the system, this needs to be corrected into a dot.</a:t>
            </a:r>
            <a:endParaRPr lang="en-US" dirty="0"/>
          </a:p>
        </p:txBody>
      </p:sp>
      <p:sp>
        <p:nvSpPr>
          <p:cNvPr id="3" name="Title 2"/>
          <p:cNvSpPr>
            <a:spLocks noGrp="1"/>
          </p:cNvSpPr>
          <p:nvPr>
            <p:ph type="title"/>
          </p:nvPr>
        </p:nvSpPr>
        <p:spPr/>
        <p:txBody>
          <a:bodyPr/>
          <a:lstStyle/>
          <a:p>
            <a:r>
              <a:rPr lang="en-US" dirty="0" smtClean="0"/>
              <a:t>Format Run Logs</a:t>
            </a:r>
            <a:endParaRPr lang="en-US" dirty="0"/>
          </a:p>
        </p:txBody>
      </p:sp>
    </p:spTree>
    <p:extLst>
      <p:ext uri="{BB962C8B-B14F-4D97-AF65-F5344CB8AC3E}">
        <p14:creationId xmlns:p14="http://schemas.microsoft.com/office/powerpoint/2010/main" val="23166888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Performs all the formatting to be easy to read with one click of a button.</a:t>
            </a:r>
          </a:p>
          <a:p>
            <a:r>
              <a:rPr lang="en-US" dirty="0" smtClean="0"/>
              <a:t>Sorts all the data based on the QC value of each run.</a:t>
            </a:r>
          </a:p>
          <a:p>
            <a:r>
              <a:rPr lang="en-US" dirty="0" smtClean="0"/>
              <a:t>Allows Tunde to indicate which runs should be marked as part of the current study.</a:t>
            </a:r>
          </a:p>
          <a:p>
            <a:r>
              <a:rPr lang="en-US" dirty="0" smtClean="0"/>
              <a:t>Look through all the QC values, and replace all missing or corrupted values with a “.” so it can go into the system correctly.</a:t>
            </a:r>
          </a:p>
          <a:p>
            <a:r>
              <a:rPr lang="en-US" dirty="0" smtClean="0"/>
              <a:t>Time saved: 1 hour</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509" y="5826235"/>
            <a:ext cx="792692" cy="757573"/>
          </a:xfrm>
          <a:prstGeom prst="rect">
            <a:avLst/>
          </a:prstGeom>
        </p:spPr>
      </p:pic>
      <p:sp>
        <p:nvSpPr>
          <p:cNvPr id="4" name="Cloud Callout 3"/>
          <p:cNvSpPr/>
          <p:nvPr/>
        </p:nvSpPr>
        <p:spPr>
          <a:xfrm>
            <a:off x="9084733" y="4428067"/>
            <a:ext cx="2777066" cy="1845733"/>
          </a:xfrm>
          <a:prstGeom prst="cloudCallout">
            <a:avLst>
              <a:gd name="adj1" fmla="val -72053"/>
              <a:gd name="adj2" fmla="val 29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ahnschrift Light SemiCondensed" panose="020B0502040204020203" pitchFamily="34" charset="0"/>
              </a:rPr>
              <a:t>Tunde is the only QC person at Chamblee. She is very busy all the time.</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3404903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Format Run Logs</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07650440"/>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Makes use for 4 separate scripts called one after the other in a main script.</a:t>
            </a:r>
          </a:p>
          <a:p>
            <a:r>
              <a:rPr lang="en-US" dirty="0" smtClean="0"/>
              <a:t>Script 1: fixes </a:t>
            </a:r>
            <a:r>
              <a:rPr lang="en-US" dirty="0"/>
              <a:t>the “######” problem with dates in </a:t>
            </a:r>
            <a:r>
              <a:rPr lang="en-US" dirty="0" smtClean="0"/>
              <a:t>excel by setting the format of this number to be “m/</a:t>
            </a:r>
            <a:r>
              <a:rPr lang="en-US" dirty="0" err="1" smtClean="0"/>
              <a:t>dd</a:t>
            </a:r>
            <a:r>
              <a:rPr lang="en-US" dirty="0" smtClean="0"/>
              <a:t>/</a:t>
            </a:r>
            <a:r>
              <a:rPr lang="en-US" dirty="0" err="1" smtClean="0"/>
              <a:t>yyyy</a:t>
            </a:r>
            <a:r>
              <a:rPr lang="en-US" dirty="0" smtClean="0"/>
              <a:t>”.</a:t>
            </a:r>
            <a:endParaRPr lang="en-US" dirty="0"/>
          </a:p>
          <a:p>
            <a:r>
              <a:rPr lang="en-US" dirty="0" smtClean="0"/>
              <a:t>Script 2: </a:t>
            </a:r>
            <a:r>
              <a:rPr lang="en-US" dirty="0"/>
              <a:t>fits all the columns to the width of the values inside the </a:t>
            </a:r>
            <a:r>
              <a:rPr lang="en-US" dirty="0" smtClean="0"/>
              <a:t>cells</a:t>
            </a:r>
            <a:r>
              <a:rPr lang="en-US" dirty="0"/>
              <a:t>.</a:t>
            </a:r>
            <a:endParaRPr lang="en-US" dirty="0" smtClean="0"/>
          </a:p>
        </p:txBody>
      </p:sp>
      <p:sp>
        <p:nvSpPr>
          <p:cNvPr id="3" name="Title 2"/>
          <p:cNvSpPr>
            <a:spLocks noGrp="1"/>
          </p:cNvSpPr>
          <p:nvPr>
            <p:ph type="title"/>
          </p:nvPr>
        </p:nvSpPr>
        <p:spPr/>
        <p:txBody>
          <a:bodyPr/>
          <a:lstStyle/>
          <a:p>
            <a:r>
              <a:rPr lang="en-US" dirty="0" smtClean="0"/>
              <a:t>Why does this work?</a:t>
            </a:r>
            <a:endParaRPr lang="en-US" dirty="0"/>
          </a:p>
        </p:txBody>
      </p:sp>
      <p:sp>
        <p:nvSpPr>
          <p:cNvPr id="4" name="Left Brace 3"/>
          <p:cNvSpPr/>
          <p:nvPr/>
        </p:nvSpPr>
        <p:spPr>
          <a:xfrm>
            <a:off x="2345267" y="4983600"/>
            <a:ext cx="567266" cy="12003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4834468" y="4983600"/>
            <a:ext cx="499532" cy="12003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5" y="5182642"/>
            <a:ext cx="813425" cy="1278467"/>
          </a:xfrm>
          <a:prstGeom prst="rect">
            <a:avLst/>
          </a:prstGeom>
        </p:spPr>
      </p:pic>
      <p:sp>
        <p:nvSpPr>
          <p:cNvPr id="7" name="TextBox 6"/>
          <p:cNvSpPr txBox="1"/>
          <p:nvPr/>
        </p:nvSpPr>
        <p:spPr>
          <a:xfrm>
            <a:off x="2781304" y="5045155"/>
            <a:ext cx="2192865" cy="1077218"/>
          </a:xfrm>
          <a:prstGeom prst="rect">
            <a:avLst/>
          </a:prstGeom>
          <a:noFill/>
        </p:spPr>
        <p:txBody>
          <a:bodyPr wrap="square" rtlCol="0">
            <a:spAutoFit/>
          </a:bodyPr>
          <a:lstStyle/>
          <a:p>
            <a:pPr algn="ctr"/>
            <a:r>
              <a:rPr lang="en-US" sz="1600" dirty="0" smtClean="0">
                <a:latin typeface="Bahnschrift Light SemiCondensed" panose="020B0502040204020203" pitchFamily="34" charset="0"/>
              </a:rPr>
              <a:t>Jeremy talked to his rubber duck Ricky while debugging his code this summer!</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1818731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Script 3: looks at each QC value and replaces all missing or corrupted values with a period.</a:t>
            </a:r>
          </a:p>
          <a:p>
            <a:pPr lvl="1"/>
            <a:r>
              <a:rPr lang="en-US" dirty="0"/>
              <a:t>Looks for blanks, “|”, and five forms of “N/A” and replaces each with a period.</a:t>
            </a:r>
          </a:p>
          <a:p>
            <a:r>
              <a:rPr lang="en-US" dirty="0"/>
              <a:t>Script 4: gives user a prompt to type in which run numbers should be marked as current. Multiple run ID’s can be entered at once, separated by a comma.</a:t>
            </a:r>
          </a:p>
          <a:p>
            <a:pPr lvl="1"/>
            <a:r>
              <a:rPr lang="en-US" dirty="0"/>
              <a:t>Looks through each run ID, and if that run ID is found inside the string typed in the prompt box, then this run is marked as part of the current study.</a:t>
            </a:r>
          </a:p>
          <a:p>
            <a:endParaRPr lang="en-US" dirty="0"/>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32241228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5245100" cy="4824413"/>
          </a:xfrm>
        </p:spPr>
        <p:txBody>
          <a:bodyPr>
            <a:normAutofit/>
          </a:bodyPr>
          <a:lstStyle/>
          <a:p>
            <a:r>
              <a:rPr lang="en-US" dirty="0" smtClean="0"/>
              <a:t>Background: Method 1036 works with a steroid panel, which contains 8 different </a:t>
            </a:r>
            <a:r>
              <a:rPr lang="en-US" dirty="0" err="1" smtClean="0"/>
              <a:t>analytes</a:t>
            </a:r>
            <a:r>
              <a:rPr lang="en-US" dirty="0" smtClean="0"/>
              <a:t>. </a:t>
            </a:r>
          </a:p>
          <a:p>
            <a:r>
              <a:rPr lang="en-US" dirty="0" smtClean="0"/>
              <a:t>Problem: </a:t>
            </a:r>
            <a:r>
              <a:rPr lang="en-US" dirty="0"/>
              <a:t>Given a report with an aggregation/mix of each of these </a:t>
            </a:r>
            <a:r>
              <a:rPr lang="en-US" dirty="0" err="1"/>
              <a:t>analytes</a:t>
            </a:r>
            <a:r>
              <a:rPr lang="en-US" dirty="0"/>
              <a:t>, create a CCB report for each </a:t>
            </a:r>
            <a:r>
              <a:rPr lang="en-US" dirty="0" err="1"/>
              <a:t>analyte</a:t>
            </a:r>
            <a:r>
              <a:rPr lang="en-US" dirty="0"/>
              <a:t> using the data given in the aggregate sheet</a:t>
            </a:r>
            <a:r>
              <a:rPr lang="en-US" dirty="0" smtClean="0"/>
              <a:t>. Creating these reports by hand is almost impossible, so therefore, a pretty advanced script is needed.</a:t>
            </a:r>
            <a:endParaRPr lang="en-US" dirty="0"/>
          </a:p>
        </p:txBody>
      </p:sp>
      <p:sp>
        <p:nvSpPr>
          <p:cNvPr id="3" name="Title 2"/>
          <p:cNvSpPr>
            <a:spLocks noGrp="1"/>
          </p:cNvSpPr>
          <p:nvPr>
            <p:ph type="title"/>
          </p:nvPr>
        </p:nvSpPr>
        <p:spPr/>
        <p:txBody>
          <a:bodyPr/>
          <a:lstStyle/>
          <a:p>
            <a:r>
              <a:rPr lang="en-US" dirty="0" smtClean="0"/>
              <a:t>New CCB Report</a:t>
            </a:r>
            <a:endParaRPr lang="en-US" dirty="0"/>
          </a:p>
        </p:txBody>
      </p:sp>
      <p:sp>
        <p:nvSpPr>
          <p:cNvPr id="5" name="Double Brace 4"/>
          <p:cNvSpPr/>
          <p:nvPr/>
        </p:nvSpPr>
        <p:spPr>
          <a:xfrm>
            <a:off x="8381999" y="2091267"/>
            <a:ext cx="3454399" cy="19558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Last quarter in computer systems, Jeremy had to create a cache simulator, his own UNIX shell, and a memory allocator. All from scratch! He almost died. *phew*</a:t>
            </a:r>
            <a:endParaRPr lang="en-US" sz="1600" dirty="0">
              <a:latin typeface="Bahnschrift Light SemiCondensed"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721" y="4047067"/>
            <a:ext cx="1707616" cy="2277533"/>
          </a:xfrm>
          <a:prstGeom prst="rect">
            <a:avLst/>
          </a:prstGeom>
        </p:spPr>
      </p:pic>
    </p:spTree>
    <p:extLst>
      <p:ext uri="{BB962C8B-B14F-4D97-AF65-F5344CB8AC3E}">
        <p14:creationId xmlns:p14="http://schemas.microsoft.com/office/powerpoint/2010/main" val="34897164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279902" y="1874728"/>
            <a:ext cx="9632195" cy="3108543"/>
          </a:xfrm>
          <a:prstGeom prst="rect">
            <a:avLst/>
          </a:prstGeom>
          <a:noFill/>
        </p:spPr>
        <p:txBody>
          <a:bodyPr wrap="square" rtlCol="0">
            <a:spAutoFit/>
          </a:bodyPr>
          <a:lstStyle/>
          <a:p>
            <a:r>
              <a:rPr lang="en-US" sz="2800" b="1" dirty="0" smtClean="0">
                <a:latin typeface="Bahnschrift Light SemiCondensed" panose="020B0502040204020203" pitchFamily="34" charset="0"/>
              </a:rPr>
              <a:t>Disclaimer:</a:t>
            </a:r>
          </a:p>
          <a:p>
            <a:r>
              <a:rPr lang="en-US" sz="2800" dirty="0" smtClean="0">
                <a:latin typeface="Bahnschrift Light SemiCondensed" panose="020B0502040204020203" pitchFamily="34" charset="0"/>
              </a:rPr>
              <a:t>This </a:t>
            </a:r>
            <a:r>
              <a:rPr lang="en-US" sz="2800" dirty="0">
                <a:latin typeface="Bahnschrift Light SemiCondensed" panose="020B0502040204020203" pitchFamily="34" charset="0"/>
              </a:rPr>
              <a:t>project was supported in part by an appointment to the Research Participation Program at the Centers for Disease Control and Prevention administered by the Oak Ridge Institute for Science and Education through an interagency agreement between the U.S. Department of Energy and the Centers for Disease Control and Prevention.</a:t>
            </a:r>
          </a:p>
        </p:txBody>
      </p:sp>
    </p:spTree>
    <p:extLst>
      <p:ext uri="{BB962C8B-B14F-4D97-AF65-F5344CB8AC3E}">
        <p14:creationId xmlns:p14="http://schemas.microsoft.com/office/powerpoint/2010/main" val="52153498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Creates a new report for each of the </a:t>
            </a:r>
            <a:r>
              <a:rPr lang="en-US" dirty="0" err="1" smtClean="0"/>
              <a:t>analytes</a:t>
            </a:r>
            <a:r>
              <a:rPr lang="en-US" dirty="0"/>
              <a:t> </a:t>
            </a:r>
            <a:r>
              <a:rPr lang="en-US" dirty="0" smtClean="0"/>
              <a:t>using the concentrations in the aggregate report.</a:t>
            </a:r>
          </a:p>
          <a:p>
            <a:r>
              <a:rPr lang="en-US" dirty="0" smtClean="0"/>
              <a:t>Formatted and sorted each of the new reports based on concentration.</a:t>
            </a:r>
          </a:p>
          <a:p>
            <a:r>
              <a:rPr lang="en-US" dirty="0" smtClean="0"/>
              <a:t>Highlighted any possible errors in red (duplicate values, concentrations are too high, etc.)</a:t>
            </a:r>
          </a:p>
          <a:p>
            <a:r>
              <a:rPr lang="en-US" dirty="0" smtClean="0"/>
              <a:t>Time saved: 10+ hours</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908" y="4863042"/>
            <a:ext cx="2062692" cy="1784185"/>
          </a:xfrm>
          <a:prstGeom prst="rect">
            <a:avLst/>
          </a:prstGeom>
        </p:spPr>
      </p:pic>
      <p:sp>
        <p:nvSpPr>
          <p:cNvPr id="5" name="Double Brace 4"/>
          <p:cNvSpPr/>
          <p:nvPr/>
        </p:nvSpPr>
        <p:spPr>
          <a:xfrm>
            <a:off x="8288867" y="4863042"/>
            <a:ext cx="855133" cy="40373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Tony</a:t>
            </a:r>
            <a:endParaRPr lang="en-US" sz="1600" dirty="0">
              <a:latin typeface="Bahnschrift Light SemiCondensed" panose="020B0502040204020203" pitchFamily="34" charset="0"/>
            </a:endParaRPr>
          </a:p>
        </p:txBody>
      </p:sp>
      <p:sp>
        <p:nvSpPr>
          <p:cNvPr id="6" name="Double Brace 5"/>
          <p:cNvSpPr/>
          <p:nvPr/>
        </p:nvSpPr>
        <p:spPr>
          <a:xfrm>
            <a:off x="3615265" y="5859463"/>
            <a:ext cx="1778001" cy="6350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Emmett and Diana</a:t>
            </a:r>
            <a:endParaRPr lang="en-US" sz="1600" dirty="0">
              <a:latin typeface="Bahnschrift Light SemiCondensed" panose="020B0502040204020203" pitchFamily="34" charset="0"/>
            </a:endParaRPr>
          </a:p>
        </p:txBody>
      </p:sp>
      <p:cxnSp>
        <p:nvCxnSpPr>
          <p:cNvPr id="8" name="Straight Arrow Connector 7"/>
          <p:cNvCxnSpPr/>
          <p:nvPr/>
        </p:nvCxnSpPr>
        <p:spPr>
          <a:xfrm flipV="1">
            <a:off x="5537200" y="5859463"/>
            <a:ext cx="364067" cy="10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 idx="3"/>
          </p:cNvCxnSpPr>
          <p:nvPr/>
        </p:nvCxnSpPr>
        <p:spPr>
          <a:xfrm flipH="1">
            <a:off x="8102600" y="5401733"/>
            <a:ext cx="186267" cy="35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475" y="6073247"/>
            <a:ext cx="336783" cy="524933"/>
          </a:xfrm>
          <a:prstGeom prst="rect">
            <a:avLst/>
          </a:prstGeom>
        </p:spPr>
      </p:pic>
    </p:spTree>
    <p:extLst>
      <p:ext uri="{BB962C8B-B14F-4D97-AF65-F5344CB8AC3E}">
        <p14:creationId xmlns:p14="http://schemas.microsoft.com/office/powerpoint/2010/main" val="38081870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New CCB Report</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12906418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By using </a:t>
            </a:r>
            <a:r>
              <a:rPr lang="en-US" dirty="0" err="1" smtClean="0"/>
              <a:t>GetUniqueValues</a:t>
            </a:r>
            <a:r>
              <a:rPr lang="en-US" dirty="0" smtClean="0"/>
              <a:t>(), we can separate the </a:t>
            </a:r>
            <a:r>
              <a:rPr lang="en-US" dirty="0" err="1" smtClean="0"/>
              <a:t>analytes</a:t>
            </a:r>
            <a:r>
              <a:rPr lang="en-US" dirty="0" smtClean="0"/>
              <a:t> out into 8 different reports without any duplicates.</a:t>
            </a:r>
          </a:p>
          <a:p>
            <a:r>
              <a:rPr lang="en-US" dirty="0" smtClean="0"/>
              <a:t>Have individual scripts that correct formatting, highlight duplicate sample IDs, and sort by concentration.</a:t>
            </a:r>
          </a:p>
          <a:p>
            <a:r>
              <a:rPr lang="en-US" dirty="0" smtClean="0"/>
              <a:t>We loop through each page after all the new pages have been completed and apply all of the scripts to each individual new CCB report.</a:t>
            </a:r>
          </a:p>
        </p:txBody>
      </p:sp>
      <p:sp>
        <p:nvSpPr>
          <p:cNvPr id="3" name="Title 2"/>
          <p:cNvSpPr>
            <a:spLocks noGrp="1"/>
          </p:cNvSpPr>
          <p:nvPr>
            <p:ph type="title"/>
          </p:nvPr>
        </p:nvSpPr>
        <p:spPr/>
        <p:txBody>
          <a:bodyPr/>
          <a:lstStyle/>
          <a:p>
            <a:r>
              <a:rPr lang="en-US" dirty="0" smtClean="0"/>
              <a:t>Why does this work?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091" y="4690533"/>
            <a:ext cx="1484613" cy="2006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5308" y="4577291"/>
            <a:ext cx="640292" cy="593250"/>
          </a:xfrm>
          <a:prstGeom prst="rect">
            <a:avLst/>
          </a:prstGeom>
        </p:spPr>
      </p:pic>
      <p:sp>
        <p:nvSpPr>
          <p:cNvPr id="8" name="Left Brace 7"/>
          <p:cNvSpPr/>
          <p:nvPr/>
        </p:nvSpPr>
        <p:spPr>
          <a:xfrm>
            <a:off x="6493790" y="4819973"/>
            <a:ext cx="294468" cy="763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452267" y="4814160"/>
            <a:ext cx="271220" cy="774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688894" y="5016951"/>
            <a:ext cx="862737" cy="369332"/>
          </a:xfrm>
          <a:prstGeom prst="rect">
            <a:avLst/>
          </a:prstGeom>
          <a:noFill/>
        </p:spPr>
        <p:txBody>
          <a:bodyPr wrap="none" rtlCol="0">
            <a:spAutoFit/>
          </a:bodyPr>
          <a:lstStyle/>
          <a:p>
            <a:r>
              <a:rPr lang="en-US" dirty="0" smtClean="0">
                <a:latin typeface="Bahnschrift Light SemiCondensed" panose="020B0502040204020203" pitchFamily="34" charset="0"/>
              </a:rPr>
              <a:t>“vegan”</a:t>
            </a:r>
            <a:endParaRPr lang="en-US" dirty="0">
              <a:latin typeface="Bahnschrift Light SemiCondensed" panose="020B0502040204020203" pitchFamily="34" charset="0"/>
            </a:endParaRPr>
          </a:p>
        </p:txBody>
      </p:sp>
    </p:spTree>
    <p:extLst>
      <p:ext uri="{BB962C8B-B14F-4D97-AF65-F5344CB8AC3E}">
        <p14:creationId xmlns:p14="http://schemas.microsoft.com/office/powerpoint/2010/main" val="40253117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10392833" cy="4824413"/>
          </a:xfrm>
        </p:spPr>
        <p:txBody>
          <a:bodyPr>
            <a:normAutofit/>
          </a:bodyPr>
          <a:lstStyle/>
          <a:p>
            <a:r>
              <a:rPr lang="en-US" dirty="0" smtClean="0"/>
              <a:t>Background: As mandated by CLIA, each lab must undergo blind quality control testing. This data is processed through STARLIMS, but must also be tracked locally through the network drives. In order for a method and lab to continue to work, it must pass all the blind QC tests.</a:t>
            </a:r>
          </a:p>
          <a:p>
            <a:r>
              <a:rPr lang="en-US" dirty="0" smtClean="0"/>
              <a:t>Problem: </a:t>
            </a:r>
            <a:r>
              <a:rPr lang="en-US" dirty="0"/>
              <a:t>Normally, this </a:t>
            </a:r>
            <a:r>
              <a:rPr lang="en-US" dirty="0" smtClean="0"/>
              <a:t>blind QC data </a:t>
            </a:r>
            <a:r>
              <a:rPr lang="en-US" dirty="0"/>
              <a:t>can be entered and analyzed manually, but method 1036 uses a steroid panel of 8 </a:t>
            </a:r>
            <a:r>
              <a:rPr lang="en-US" dirty="0" err="1"/>
              <a:t>analytes</a:t>
            </a:r>
            <a:r>
              <a:rPr lang="en-US" dirty="0"/>
              <a:t>. Therefore, the data becomes extremely convoluted and takes hours to </a:t>
            </a:r>
            <a:r>
              <a:rPr lang="en-US" dirty="0" smtClean="0"/>
              <a:t>enter manually.</a:t>
            </a:r>
            <a:endParaRPr lang="en-US" dirty="0"/>
          </a:p>
        </p:txBody>
      </p:sp>
      <p:sp>
        <p:nvSpPr>
          <p:cNvPr id="3" name="Title 2"/>
          <p:cNvSpPr>
            <a:spLocks noGrp="1"/>
          </p:cNvSpPr>
          <p:nvPr>
            <p:ph type="title"/>
          </p:nvPr>
        </p:nvSpPr>
        <p:spPr/>
        <p:txBody>
          <a:bodyPr/>
          <a:lstStyle/>
          <a:p>
            <a:r>
              <a:rPr lang="en-US" dirty="0" smtClean="0"/>
              <a:t>Blind QC Update</a:t>
            </a:r>
            <a:endParaRPr lang="en-US" dirty="0"/>
          </a:p>
        </p:txBody>
      </p:sp>
    </p:spTree>
    <p:extLst>
      <p:ext uri="{BB962C8B-B14F-4D97-AF65-F5344CB8AC3E}">
        <p14:creationId xmlns:p14="http://schemas.microsoft.com/office/powerpoint/2010/main" val="1301876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Take the blind QC data fresh out of STARLIMS and copy the QC values concentrations into the summary page.</a:t>
            </a:r>
          </a:p>
          <a:p>
            <a:r>
              <a:rPr lang="en-US" dirty="0" smtClean="0"/>
              <a:t>Determine which HSP and Run ID section to place the data in.</a:t>
            </a:r>
          </a:p>
          <a:p>
            <a:r>
              <a:rPr lang="en-US" dirty="0" smtClean="0"/>
              <a:t>Know if the data represents a low BQC or a high BQC and sort the values accordingly.</a:t>
            </a:r>
          </a:p>
          <a:p>
            <a:r>
              <a:rPr lang="en-US" dirty="0" smtClean="0"/>
              <a:t>Time saved: 2-3 hours</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80" y="5952067"/>
            <a:ext cx="626297" cy="5884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713079" y="5141642"/>
            <a:ext cx="838254" cy="13988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335" y="5154987"/>
            <a:ext cx="818744" cy="137216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7977" y="5136292"/>
            <a:ext cx="1061555" cy="14042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354" y="5154987"/>
            <a:ext cx="928902" cy="1385513"/>
          </a:xfrm>
          <a:prstGeom prst="rect">
            <a:avLst/>
          </a:prstGeom>
        </p:spPr>
      </p:pic>
      <p:sp>
        <p:nvSpPr>
          <p:cNvPr id="9" name="Frame 8"/>
          <p:cNvSpPr/>
          <p:nvPr/>
        </p:nvSpPr>
        <p:spPr>
          <a:xfrm>
            <a:off x="2365675" y="5525840"/>
            <a:ext cx="3213810" cy="935269"/>
          </a:xfrm>
          <a:prstGeom prst="frame">
            <a:avLst/>
          </a:prstGeom>
          <a:solidFill>
            <a:srgbClr val="DDEB25"/>
          </a:solidFill>
          <a:ln>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Light SemiCondensed" panose="020B0502040204020203" pitchFamily="34" charset="0"/>
              </a:rPr>
              <a:t>Diana, Marina, </a:t>
            </a:r>
            <a:r>
              <a:rPr lang="en-US" dirty="0" err="1">
                <a:solidFill>
                  <a:schemeClr val="tx1"/>
                </a:solidFill>
                <a:latin typeface="Bahnschrift Light SemiCondensed" panose="020B0502040204020203" pitchFamily="34" charset="0"/>
              </a:rPr>
              <a:t>Karie</a:t>
            </a:r>
            <a:r>
              <a:rPr lang="en-US" dirty="0">
                <a:solidFill>
                  <a:schemeClr val="tx1"/>
                </a:solidFill>
                <a:latin typeface="Bahnschrift Light SemiCondensed" panose="020B0502040204020203" pitchFamily="34" charset="0"/>
              </a:rPr>
              <a:t>, and Amanda vs. Cockroach</a:t>
            </a:r>
          </a:p>
        </p:txBody>
      </p:sp>
    </p:spTree>
    <p:extLst>
      <p:ext uri="{BB962C8B-B14F-4D97-AF65-F5344CB8AC3E}">
        <p14:creationId xmlns:p14="http://schemas.microsoft.com/office/powerpoint/2010/main" val="38433944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Blind QC Update</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21672205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correct row is determined by searching for the right BQC ID in the summary page.</a:t>
            </a:r>
          </a:p>
          <a:p>
            <a:r>
              <a:rPr lang="en-US" dirty="0" smtClean="0"/>
              <a:t>The correct column is determined by searching for the right </a:t>
            </a:r>
            <a:r>
              <a:rPr lang="en-US" dirty="0" err="1" smtClean="0"/>
              <a:t>analyte</a:t>
            </a:r>
            <a:r>
              <a:rPr lang="en-US" dirty="0" smtClean="0"/>
              <a:t> name along the top of the summary page.</a:t>
            </a:r>
          </a:p>
          <a:p>
            <a:r>
              <a:rPr lang="en-US" dirty="0" smtClean="0"/>
              <a:t>By reading the Blind QC Lot field, the script knows if the value it is temporarily holding should be placed in the low or high BQC column.</a:t>
            </a:r>
          </a:p>
          <a:p>
            <a:r>
              <a:rPr lang="en-US" dirty="0" smtClean="0"/>
              <a:t>These steps are repeated for every entry in the STARLIMS source file.</a:t>
            </a:r>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15914210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05" y="92723"/>
            <a:ext cx="10668000" cy="2969443"/>
          </a:xfrm>
        </p:spPr>
        <p:txBody>
          <a:bodyPr>
            <a:normAutofit/>
          </a:bodyPr>
          <a:lstStyle/>
          <a:p>
            <a:r>
              <a:rPr lang="en-US" dirty="0"/>
              <a:t>THANK YOU</a:t>
            </a:r>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1594395" y="4849898"/>
            <a:ext cx="3272246" cy="1342976"/>
            <a:chOff x="4389109" y="4393167"/>
            <a:chExt cx="3413780" cy="1596507"/>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noProof="0" dirty="0" smtClean="0">
                  <a:solidFill>
                    <a:srgbClr val="2F3342"/>
                  </a:solidFill>
                  <a:latin typeface="+mj-lt"/>
                  <a:cs typeface="Gill Sans" panose="020B0502020104020203" pitchFamily="34" charset="-79"/>
                </a:rPr>
                <a:t>Jeremy 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(404)-483-8608</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jeremyyuan@uchicago.edu</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grpSp>
          <p:nvGrpSpPr>
            <p:cNvPr id="7" name="Group 6">
              <a:extLst>
                <a:ext uri="{FF2B5EF4-FFF2-40B4-BE49-F238E27FC236}">
                  <a16:creationId xmlns:a16="http://schemas.microsoft.com/office/drawing/2014/main" id="{0F1A30CF-02FC-4499-8444-E78C20236A5F}"/>
                </a:ext>
              </a:extLst>
            </p:cNvPr>
            <p:cNvGrpSpPr/>
            <p:nvPr/>
          </p:nvGrpSpPr>
          <p:grpSpPr>
            <a:xfrm>
              <a:off x="4389109" y="4393168"/>
              <a:ext cx="362190" cy="1596506"/>
              <a:chOff x="6582150" y="5034270"/>
              <a:chExt cx="218900" cy="964893"/>
            </a:xfrm>
          </p:grpSpPr>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82150" y="5034270"/>
                <a:ext cx="218900" cy="218900"/>
              </a:xfrm>
              <a:prstGeom prst="rect">
                <a:avLst/>
              </a:prstGeom>
            </p:spPr>
          </p:pic>
          <p:pic>
            <p:nvPicPr>
              <p:cNvPr id="9" name="Graphic 8" descr="Envelope" title="Icon Presenter Email">
                <a:extLst>
                  <a:ext uri="{FF2B5EF4-FFF2-40B4-BE49-F238E27FC236}">
                    <a16:creationId xmlns:a16="http://schemas.microsoft.com/office/drawing/2014/main" id="{843585A3-CB4F-4A6C-AEF7-05BE3D4F34B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82150" y="5780263"/>
                <a:ext cx="218900" cy="218900"/>
              </a:xfrm>
              <a:prstGeom prst="rect">
                <a:avLst/>
              </a:prstGeom>
            </p:spPr>
          </p:pic>
          <p:pic>
            <p:nvPicPr>
              <p:cNvPr id="11" name="Graphic 10" descr="Smart Phone" title="Icon - Presenter Phone Number">
                <a:extLst>
                  <a:ext uri="{FF2B5EF4-FFF2-40B4-BE49-F238E27FC236}">
                    <a16:creationId xmlns:a16="http://schemas.microsoft.com/office/drawing/2014/main" id="{5AE7BFEB-7DC8-4EFF-A908-02F9CA1E09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6582150" y="5388742"/>
                <a:ext cx="218900" cy="218900"/>
              </a:xfrm>
              <a:prstGeom prst="rect">
                <a:avLst/>
              </a:prstGeom>
            </p:spPr>
          </p:pic>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430" y="4870603"/>
            <a:ext cx="308090" cy="30809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2430" y="5348174"/>
            <a:ext cx="308090" cy="308090"/>
          </a:xfrm>
          <a:prstGeom prst="rect">
            <a:avLst/>
          </a:prstGeom>
        </p:spPr>
      </p:pic>
      <p:sp>
        <p:nvSpPr>
          <p:cNvPr id="15" name="Subtitle 2">
            <a:extLst>
              <a:ext uri="{FF2B5EF4-FFF2-40B4-BE49-F238E27FC236}">
                <a16:creationId xmlns:a16="http://schemas.microsoft.com/office/drawing/2014/main" id="{0482C242-6865-4FF8-811E-AD916C5E5ACC}"/>
              </a:ext>
            </a:extLst>
          </p:cNvPr>
          <p:cNvSpPr txBox="1">
            <a:spLocks/>
          </p:cNvSpPr>
          <p:nvPr/>
        </p:nvSpPr>
        <p:spPr>
          <a:xfrm>
            <a:off x="5743400" y="4877099"/>
            <a:ext cx="3990804"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smtClean="0">
                <a:solidFill>
                  <a:srgbClr val="2F3342"/>
                </a:solidFill>
                <a:latin typeface="+mj-lt"/>
                <a:cs typeface="Gill Sans" panose="020B0502020104020203" pitchFamily="34" charset="-79"/>
              </a:rPr>
              <a:t>www.github.com/jeremyyyuan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6" name="Subtitle 2">
            <a:extLst>
              <a:ext uri="{FF2B5EF4-FFF2-40B4-BE49-F238E27FC236}">
                <a16:creationId xmlns:a16="http://schemas.microsoft.com/office/drawing/2014/main" id="{0482C242-6865-4FF8-811E-AD916C5E5ACC}"/>
              </a:ext>
            </a:extLst>
          </p:cNvPr>
          <p:cNvSpPr txBox="1">
            <a:spLocks/>
          </p:cNvSpPr>
          <p:nvPr/>
        </p:nvSpPr>
        <p:spPr>
          <a:xfrm>
            <a:off x="5743400" y="5365616"/>
            <a:ext cx="2778110"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a:solidFill>
                  <a:srgbClr val="2F3342"/>
                </a:solidFill>
                <a:latin typeface="+mj-lt"/>
                <a:cs typeface="Gill Sans" panose="020B0502020104020203" pitchFamily="34" charset="-79"/>
              </a:rPr>
              <a:t>j</a:t>
            </a:r>
            <a:r>
              <a:rPr lang="en-US" spc="200" dirty="0" smtClean="0">
                <a:solidFill>
                  <a:srgbClr val="2F3342"/>
                </a:solidFill>
                <a:latin typeface="+mj-lt"/>
                <a:cs typeface="Gill Sans" panose="020B0502020104020203" pitchFamily="34" charset="-79"/>
              </a:rPr>
              <a:t>eremyyuan.com</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5349" y="2712751"/>
            <a:ext cx="1097709" cy="3002280"/>
          </a:xfrm>
          <a:prstGeom prst="rect">
            <a:avLst/>
          </a:prstGeom>
        </p:spPr>
      </p:pic>
      <p:sp>
        <p:nvSpPr>
          <p:cNvPr id="17" name="Rounded Rectangular Callout 16"/>
          <p:cNvSpPr/>
          <p:nvPr/>
        </p:nvSpPr>
        <p:spPr>
          <a:xfrm>
            <a:off x="6325984" y="2531160"/>
            <a:ext cx="2394067" cy="1575327"/>
          </a:xfrm>
          <a:prstGeom prst="wedgeRoundRectCallout">
            <a:avLst>
              <a:gd name="adj1" fmla="val 71827"/>
              <a:gd name="adj2" fmla="val 25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ahnschrift Light SemiCondensed" panose="020B0502040204020203" pitchFamily="34" charset="0"/>
              </a:rPr>
              <a:t>Check out my </a:t>
            </a:r>
            <a:r>
              <a:rPr lang="en-US" sz="1600" dirty="0" err="1" smtClean="0">
                <a:latin typeface="Bahnschrift Light SemiCondensed" panose="020B0502040204020203" pitchFamily="34" charset="0"/>
              </a:rPr>
              <a:t>github</a:t>
            </a:r>
            <a:r>
              <a:rPr lang="en-US" sz="1600" dirty="0" smtClean="0">
                <a:latin typeface="Bahnschrift Light SemiCondensed" panose="020B0502040204020203" pitchFamily="34" charset="0"/>
              </a:rPr>
              <a:t> and my website! Links are both below!</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562546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31" y="768972"/>
            <a:ext cx="10668000" cy="2969443"/>
          </a:xfrm>
        </p:spPr>
        <p:txBody>
          <a:bodyPr>
            <a:normAutofit fontScale="90000"/>
          </a:bodyPr>
          <a:lstStyle/>
          <a:p>
            <a:r>
              <a:rPr lang="en-US" dirty="0" smtClean="0"/>
              <a:t>Any Questions?</a:t>
            </a:r>
            <a:endParaRPr lang="en-US" dirty="0"/>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1594395" y="4849898"/>
            <a:ext cx="3272246" cy="1342976"/>
            <a:chOff x="4389109" y="4393167"/>
            <a:chExt cx="3413780" cy="1596507"/>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noProof="0" dirty="0" smtClean="0">
                  <a:solidFill>
                    <a:srgbClr val="2F3342"/>
                  </a:solidFill>
                  <a:latin typeface="+mj-lt"/>
                  <a:cs typeface="Gill Sans" panose="020B0502020104020203" pitchFamily="34" charset="-79"/>
                </a:rPr>
                <a:t>Jeremy 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(404)-483-8608</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jeremyyuan@uchicago.edu</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grpSp>
          <p:nvGrpSpPr>
            <p:cNvPr id="7" name="Group 6">
              <a:extLst>
                <a:ext uri="{FF2B5EF4-FFF2-40B4-BE49-F238E27FC236}">
                  <a16:creationId xmlns:a16="http://schemas.microsoft.com/office/drawing/2014/main" id="{0F1A30CF-02FC-4499-8444-E78C20236A5F}"/>
                </a:ext>
              </a:extLst>
            </p:cNvPr>
            <p:cNvGrpSpPr/>
            <p:nvPr/>
          </p:nvGrpSpPr>
          <p:grpSpPr>
            <a:xfrm>
              <a:off x="4389109" y="4393168"/>
              <a:ext cx="362190" cy="1596506"/>
              <a:chOff x="6582150" y="5034270"/>
              <a:chExt cx="218900" cy="964893"/>
            </a:xfrm>
          </p:grpSpPr>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82150" y="5034270"/>
                <a:ext cx="218900" cy="218900"/>
              </a:xfrm>
              <a:prstGeom prst="rect">
                <a:avLst/>
              </a:prstGeom>
            </p:spPr>
          </p:pic>
          <p:pic>
            <p:nvPicPr>
              <p:cNvPr id="9" name="Graphic 8" descr="Envelope" title="Icon Presenter Email">
                <a:extLst>
                  <a:ext uri="{FF2B5EF4-FFF2-40B4-BE49-F238E27FC236}">
                    <a16:creationId xmlns:a16="http://schemas.microsoft.com/office/drawing/2014/main" id="{843585A3-CB4F-4A6C-AEF7-05BE3D4F34B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82150" y="5780263"/>
                <a:ext cx="218900" cy="218900"/>
              </a:xfrm>
              <a:prstGeom prst="rect">
                <a:avLst/>
              </a:prstGeom>
            </p:spPr>
          </p:pic>
          <p:pic>
            <p:nvPicPr>
              <p:cNvPr id="11" name="Graphic 10" descr="Smart Phone" title="Icon - Presenter Phone Number">
                <a:extLst>
                  <a:ext uri="{FF2B5EF4-FFF2-40B4-BE49-F238E27FC236}">
                    <a16:creationId xmlns:a16="http://schemas.microsoft.com/office/drawing/2014/main" id="{5AE7BFEB-7DC8-4EFF-A908-02F9CA1E09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6582150" y="5388742"/>
                <a:ext cx="218900" cy="218900"/>
              </a:xfrm>
              <a:prstGeom prst="rect">
                <a:avLst/>
              </a:prstGeom>
            </p:spPr>
          </p:pic>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430" y="4870603"/>
            <a:ext cx="308090" cy="30809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2430" y="5348174"/>
            <a:ext cx="308090" cy="308090"/>
          </a:xfrm>
          <a:prstGeom prst="rect">
            <a:avLst/>
          </a:prstGeom>
        </p:spPr>
      </p:pic>
      <p:sp>
        <p:nvSpPr>
          <p:cNvPr id="15" name="Subtitle 2">
            <a:extLst>
              <a:ext uri="{FF2B5EF4-FFF2-40B4-BE49-F238E27FC236}">
                <a16:creationId xmlns:a16="http://schemas.microsoft.com/office/drawing/2014/main" id="{0482C242-6865-4FF8-811E-AD916C5E5ACC}"/>
              </a:ext>
            </a:extLst>
          </p:cNvPr>
          <p:cNvSpPr txBox="1">
            <a:spLocks/>
          </p:cNvSpPr>
          <p:nvPr/>
        </p:nvSpPr>
        <p:spPr>
          <a:xfrm>
            <a:off x="5743400" y="4877099"/>
            <a:ext cx="3990804"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smtClean="0">
                <a:solidFill>
                  <a:srgbClr val="2F3342"/>
                </a:solidFill>
                <a:latin typeface="+mj-lt"/>
                <a:cs typeface="Gill Sans" panose="020B0502020104020203" pitchFamily="34" charset="-79"/>
              </a:rPr>
              <a:t>www.github.com/jeremyyyuan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6" name="Subtitle 2">
            <a:extLst>
              <a:ext uri="{FF2B5EF4-FFF2-40B4-BE49-F238E27FC236}">
                <a16:creationId xmlns:a16="http://schemas.microsoft.com/office/drawing/2014/main" id="{0482C242-6865-4FF8-811E-AD916C5E5ACC}"/>
              </a:ext>
            </a:extLst>
          </p:cNvPr>
          <p:cNvSpPr txBox="1">
            <a:spLocks/>
          </p:cNvSpPr>
          <p:nvPr/>
        </p:nvSpPr>
        <p:spPr>
          <a:xfrm>
            <a:off x="5743400" y="5365616"/>
            <a:ext cx="2778110"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a:solidFill>
                  <a:srgbClr val="2F3342"/>
                </a:solidFill>
                <a:latin typeface="+mj-lt"/>
                <a:cs typeface="Gill Sans" panose="020B0502020104020203" pitchFamily="34" charset="-79"/>
              </a:rPr>
              <a:t>j</a:t>
            </a:r>
            <a:r>
              <a:rPr lang="en-US" spc="200" dirty="0" smtClean="0">
                <a:solidFill>
                  <a:srgbClr val="2F3342"/>
                </a:solidFill>
                <a:latin typeface="+mj-lt"/>
                <a:cs typeface="Gill Sans" panose="020B0502020104020203" pitchFamily="34" charset="-79"/>
              </a:rPr>
              <a:t>eremyyuan.com</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Tree>
    <p:extLst>
      <p:ext uri="{BB962C8B-B14F-4D97-AF65-F5344CB8AC3E}">
        <p14:creationId xmlns:p14="http://schemas.microsoft.com/office/powerpoint/2010/main" val="208620136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2087751" y="1096505"/>
            <a:ext cx="8016498" cy="1569660"/>
          </a:xfrm>
          <a:prstGeom prst="rect">
            <a:avLst/>
          </a:prstGeom>
          <a:noFill/>
        </p:spPr>
        <p:txBody>
          <a:bodyPr wrap="square" rtlCol="0">
            <a:spAutoFit/>
          </a:bodyPr>
          <a:lstStyle/>
          <a:p>
            <a:r>
              <a:rPr lang="en-US" sz="3200" b="1" dirty="0">
                <a:latin typeface="Bahnschrift SemiCondensed" panose="020B0502040204020203" pitchFamily="34" charset="0"/>
              </a:rPr>
              <a:t>Diderot: </a:t>
            </a:r>
            <a:r>
              <a:rPr lang="en-US" sz="3200" dirty="0">
                <a:latin typeface="Bahnschrift SemiCondensed" panose="020B0502040204020203" pitchFamily="34" charset="0"/>
              </a:rPr>
              <a:t>a Domain-Specific Language for</a:t>
            </a:r>
          </a:p>
          <a:p>
            <a:r>
              <a:rPr lang="en-US" sz="3200" dirty="0">
                <a:latin typeface="Bahnschrift SemiCondensed" panose="020B0502040204020203" pitchFamily="34" charset="0"/>
              </a:rPr>
              <a:t>Portable Parallel Scientific Visualization and Image Analysis</a:t>
            </a:r>
          </a:p>
        </p:txBody>
      </p:sp>
      <p:pic>
        <p:nvPicPr>
          <p:cNvPr id="6" name="Picture 5"/>
          <p:cNvPicPr>
            <a:picLocks noChangeAspect="1"/>
          </p:cNvPicPr>
          <p:nvPr/>
        </p:nvPicPr>
        <p:blipFill>
          <a:blip r:embed="rId3"/>
          <a:stretch>
            <a:fillRect/>
          </a:stretch>
        </p:blipFill>
        <p:spPr>
          <a:xfrm>
            <a:off x="1079440" y="3055349"/>
            <a:ext cx="1419210" cy="2446550"/>
          </a:xfrm>
          <a:prstGeom prst="rect">
            <a:avLst/>
          </a:prstGeom>
        </p:spPr>
      </p:pic>
      <p:pic>
        <p:nvPicPr>
          <p:cNvPr id="7" name="Picture 6"/>
          <p:cNvPicPr>
            <a:picLocks noChangeAspect="1"/>
          </p:cNvPicPr>
          <p:nvPr/>
        </p:nvPicPr>
        <p:blipFill>
          <a:blip r:embed="rId4"/>
          <a:stretch>
            <a:fillRect/>
          </a:stretch>
        </p:blipFill>
        <p:spPr>
          <a:xfrm>
            <a:off x="2664142" y="3055349"/>
            <a:ext cx="1419210" cy="2446550"/>
          </a:xfrm>
          <a:prstGeom prst="rect">
            <a:avLst/>
          </a:prstGeom>
        </p:spPr>
      </p:pic>
      <p:pic>
        <p:nvPicPr>
          <p:cNvPr id="8" name="Picture 7"/>
          <p:cNvPicPr>
            <a:picLocks noChangeAspect="1"/>
          </p:cNvPicPr>
          <p:nvPr/>
        </p:nvPicPr>
        <p:blipFill>
          <a:blip r:embed="rId5"/>
          <a:stretch>
            <a:fillRect/>
          </a:stretch>
        </p:blipFill>
        <p:spPr>
          <a:xfrm>
            <a:off x="4248844" y="3055349"/>
            <a:ext cx="1419210" cy="2446550"/>
          </a:xfrm>
          <a:prstGeom prst="rect">
            <a:avLst/>
          </a:prstGeom>
        </p:spPr>
      </p:pic>
      <p:pic>
        <p:nvPicPr>
          <p:cNvPr id="9" name="Picture 8"/>
          <p:cNvPicPr>
            <a:picLocks noChangeAspect="1"/>
          </p:cNvPicPr>
          <p:nvPr/>
        </p:nvPicPr>
        <p:blipFill>
          <a:blip r:embed="rId6"/>
          <a:stretch>
            <a:fillRect/>
          </a:stretch>
        </p:blipFill>
        <p:spPr>
          <a:xfrm>
            <a:off x="6732218" y="3055349"/>
            <a:ext cx="3341680" cy="2402542"/>
          </a:xfrm>
          <a:prstGeom prst="rect">
            <a:avLst/>
          </a:prstGeom>
        </p:spPr>
      </p:pic>
      <p:sp>
        <p:nvSpPr>
          <p:cNvPr id="10" name="TextBox 9"/>
          <p:cNvSpPr txBox="1"/>
          <p:nvPr/>
        </p:nvSpPr>
        <p:spPr>
          <a:xfrm>
            <a:off x="1261751" y="5501899"/>
            <a:ext cx="4223991" cy="338554"/>
          </a:xfrm>
          <a:prstGeom prst="rect">
            <a:avLst/>
          </a:prstGeom>
          <a:noFill/>
        </p:spPr>
        <p:txBody>
          <a:bodyPr wrap="square" rtlCol="0">
            <a:spAutoFit/>
          </a:bodyPr>
          <a:lstStyle/>
          <a:p>
            <a:r>
              <a:rPr lang="en-US" sz="1600" dirty="0" smtClean="0">
                <a:latin typeface="Bahnschrift Light Condensed" panose="020B0502040204020203" pitchFamily="34" charset="0"/>
              </a:rPr>
              <a:t>Image reconstruction of a low quality vector-based image</a:t>
            </a:r>
            <a:endParaRPr lang="en-US" sz="1600" dirty="0">
              <a:latin typeface="Bahnschrift Light Condensed" panose="020B0502040204020203" pitchFamily="34" charset="0"/>
            </a:endParaRPr>
          </a:p>
        </p:txBody>
      </p:sp>
      <p:sp>
        <p:nvSpPr>
          <p:cNvPr id="11" name="TextBox 10"/>
          <p:cNvSpPr txBox="1"/>
          <p:nvPr/>
        </p:nvSpPr>
        <p:spPr>
          <a:xfrm>
            <a:off x="6914071" y="5386954"/>
            <a:ext cx="4223991" cy="338554"/>
          </a:xfrm>
          <a:prstGeom prst="rect">
            <a:avLst/>
          </a:prstGeom>
          <a:noFill/>
        </p:spPr>
        <p:txBody>
          <a:bodyPr wrap="square" rtlCol="0">
            <a:spAutoFit/>
          </a:bodyPr>
          <a:lstStyle/>
          <a:p>
            <a:r>
              <a:rPr lang="en-US" sz="1600" dirty="0" smtClean="0">
                <a:latin typeface="Bahnschrift Light Condensed" panose="020B0502040204020203" pitchFamily="34" charset="0"/>
              </a:rPr>
              <a:t>Volume rendering of the human brain at FA = 0.3</a:t>
            </a:r>
            <a:endParaRPr lang="en-US" sz="1600" dirty="0">
              <a:latin typeface="Bahnschrift Light Condensed" panose="020B0502040204020203" pitchFamily="34" charset="0"/>
            </a:endParaRPr>
          </a:p>
        </p:txBody>
      </p:sp>
    </p:spTree>
    <p:extLst>
      <p:ext uri="{BB962C8B-B14F-4D97-AF65-F5344CB8AC3E}">
        <p14:creationId xmlns:p14="http://schemas.microsoft.com/office/powerpoint/2010/main" val="141867068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By: Jeremy Yuan</a:t>
            </a:r>
            <a:endParaRPr lang="en-US" dirty="0"/>
          </a:p>
        </p:txBody>
      </p:sp>
      <p:sp>
        <p:nvSpPr>
          <p:cNvPr id="3" name="Left Brace 2"/>
          <p:cNvSpPr/>
          <p:nvPr/>
        </p:nvSpPr>
        <p:spPr>
          <a:xfrm>
            <a:off x="4896196" y="415636"/>
            <a:ext cx="881149" cy="20698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p:cNvSpPr/>
          <p:nvPr/>
        </p:nvSpPr>
        <p:spPr>
          <a:xfrm>
            <a:off x="8828116" y="415636"/>
            <a:ext cx="889461" cy="20698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5919980" y="690756"/>
            <a:ext cx="2765501" cy="1446550"/>
          </a:xfrm>
          <a:prstGeom prst="rect">
            <a:avLst/>
          </a:prstGeom>
          <a:noFill/>
        </p:spPr>
        <p:txBody>
          <a:bodyPr wrap="none" rtlCol="0">
            <a:spAutoFit/>
          </a:bodyPr>
          <a:lstStyle/>
          <a:p>
            <a:r>
              <a:rPr lang="en-US" sz="8800" dirty="0" smtClean="0">
                <a:solidFill>
                  <a:srgbClr val="00B0F0"/>
                </a:solidFill>
                <a:latin typeface="Bahnschrift SemiLight SemiConde" panose="020B0502040204020203" pitchFamily="34" charset="0"/>
              </a:rPr>
              <a:t>C D C </a:t>
            </a:r>
            <a:r>
              <a:rPr lang="en-US" sz="8800" dirty="0" smtClean="0">
                <a:solidFill>
                  <a:srgbClr val="00B0F0"/>
                </a:solidFill>
                <a:latin typeface="Arial Narrow" panose="020B0606020202030204" pitchFamily="34" charset="0"/>
              </a:rPr>
              <a:t>;</a:t>
            </a:r>
            <a:endParaRPr lang="en-US" sz="8800" dirty="0">
              <a:solidFill>
                <a:srgbClr val="00B0F0"/>
              </a:solidFill>
              <a:latin typeface="Arial Narrow" panose="020B0606020202030204" pitchFamily="34" charset="0"/>
            </a:endParaRPr>
          </a:p>
        </p:txBody>
      </p:sp>
      <p:sp>
        <p:nvSpPr>
          <p:cNvPr id="6" name="Rectangle 5"/>
          <p:cNvSpPr/>
          <p:nvPr/>
        </p:nvSpPr>
        <p:spPr>
          <a:xfrm>
            <a:off x="1396538" y="3366655"/>
            <a:ext cx="423949" cy="224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96340" y="1848176"/>
            <a:ext cx="10668000" cy="2969443"/>
          </a:xfrm>
        </p:spPr>
        <p:txBody>
          <a:bodyPr>
            <a:normAutofit fontScale="90000"/>
          </a:bodyPr>
          <a:lstStyle/>
          <a:p>
            <a:r>
              <a:rPr lang="en-US" b="1" dirty="0" smtClean="0"/>
              <a:t>Summer 2019</a:t>
            </a:r>
            <a:endParaRPr lang="en-US" b="1" dirty="0"/>
          </a:p>
        </p:txBody>
      </p:sp>
    </p:spTree>
    <p:extLst>
      <p:ext uri="{BB962C8B-B14F-4D97-AF65-F5344CB8AC3E}">
        <p14:creationId xmlns:p14="http://schemas.microsoft.com/office/powerpoint/2010/main" val="311892496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4406900" cy="4824413"/>
          </a:xfrm>
        </p:spPr>
        <p:txBody>
          <a:bodyPr/>
          <a:lstStyle/>
          <a:p>
            <a:r>
              <a:rPr lang="en-US" dirty="0" smtClean="0"/>
              <a:t>Clinical Chemistry Branch</a:t>
            </a:r>
          </a:p>
          <a:p>
            <a:r>
              <a:rPr lang="en-US" dirty="0" smtClean="0"/>
              <a:t>Freelance Intern</a:t>
            </a:r>
          </a:p>
          <a:p>
            <a:r>
              <a:rPr lang="en-US" dirty="0" smtClean="0"/>
              <a:t>My Title: Back-end Software Developer and Data Scientist for Chronic Disease Reference Labs</a:t>
            </a:r>
          </a:p>
          <a:p>
            <a:r>
              <a:rPr lang="en-US" dirty="0" smtClean="0"/>
              <a:t>Theme of my Work: Why do it by hand if you can write something to do it for you?</a:t>
            </a:r>
          </a:p>
        </p:txBody>
      </p:sp>
      <p:sp>
        <p:nvSpPr>
          <p:cNvPr id="3" name="Title 2"/>
          <p:cNvSpPr>
            <a:spLocks noGrp="1"/>
          </p:cNvSpPr>
          <p:nvPr>
            <p:ph type="title"/>
          </p:nvPr>
        </p:nvSpPr>
        <p:spPr/>
        <p:txBody>
          <a:bodyPr/>
          <a:lstStyle/>
          <a:p>
            <a:r>
              <a:rPr lang="en-US" dirty="0" smtClean="0"/>
              <a:t>What have I done this summer?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467" y="1598085"/>
            <a:ext cx="5396443" cy="35947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465361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5262033" cy="4824413"/>
          </a:xfrm>
        </p:spPr>
        <p:txBody>
          <a:bodyPr/>
          <a:lstStyle/>
          <a:p>
            <a:r>
              <a:rPr lang="en-US" dirty="0" smtClean="0"/>
              <a:t>Quality Control Officer</a:t>
            </a:r>
          </a:p>
          <a:p>
            <a:r>
              <a:rPr lang="en-US" dirty="0" smtClean="0"/>
              <a:t>DLS Safety Committee Member</a:t>
            </a:r>
          </a:p>
          <a:p>
            <a:r>
              <a:rPr lang="en-US" dirty="0" smtClean="0"/>
              <a:t>Former Team Lead of Acrylamide Lab</a:t>
            </a:r>
          </a:p>
          <a:p>
            <a:pPr lvl="1"/>
            <a:r>
              <a:rPr lang="en-US" dirty="0" smtClean="0"/>
              <a:t>Method 1015/1017 and its predecessors</a:t>
            </a:r>
          </a:p>
          <a:p>
            <a:r>
              <a:rPr lang="en-US" dirty="0" smtClean="0"/>
              <a:t>Quality Assurance Technical Supervisor (Proficiency Testing, Accuracy Testing, and Linearity)</a:t>
            </a:r>
          </a:p>
          <a:p>
            <a:r>
              <a:rPr lang="en-US" dirty="0" smtClean="0"/>
              <a:t>CLIA Characterization Officer</a:t>
            </a:r>
            <a:endParaRPr lang="en-US" dirty="0"/>
          </a:p>
        </p:txBody>
      </p:sp>
      <p:sp>
        <p:nvSpPr>
          <p:cNvPr id="3" name="Title 2"/>
          <p:cNvSpPr>
            <a:spLocks noGrp="1"/>
          </p:cNvSpPr>
          <p:nvPr>
            <p:ph type="title"/>
          </p:nvPr>
        </p:nvSpPr>
        <p:spPr/>
        <p:txBody>
          <a:bodyPr/>
          <a:lstStyle/>
          <a:p>
            <a:r>
              <a:rPr lang="en-US" dirty="0" smtClean="0"/>
              <a:t>Mentor: Tunde Frame</a:t>
            </a:r>
            <a:endParaRPr lang="en-US" dirty="0"/>
          </a:p>
        </p:txBody>
      </p:sp>
      <p:pic>
        <p:nvPicPr>
          <p:cNvPr id="1026" name="FE1D90C2-AC1C-4E0B-BF25-514D5C4432DB" descr="662D52A9-E4CB-4AA4-BFE1-1B0B31DD23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015" y="1659136"/>
            <a:ext cx="5032903" cy="3774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349500" y="6176963"/>
            <a:ext cx="2132315" cy="461665"/>
          </a:xfrm>
          <a:prstGeom prst="rect">
            <a:avLst/>
          </a:prstGeom>
          <a:noFill/>
        </p:spPr>
        <p:txBody>
          <a:bodyPr wrap="none" rtlCol="0">
            <a:spAutoFit/>
          </a:bodyPr>
          <a:lstStyle/>
          <a:p>
            <a:r>
              <a:rPr lang="en-US" sz="2400" dirty="0" smtClean="0">
                <a:solidFill>
                  <a:srgbClr val="00B0F0"/>
                </a:solidFill>
                <a:latin typeface="Bahnschrift SemiBold SemiConden" panose="020B0502040204020203" pitchFamily="34" charset="0"/>
              </a:rPr>
              <a:t>Tunde likes cats!</a:t>
            </a:r>
            <a:endParaRPr lang="en-US" sz="2400" dirty="0">
              <a:solidFill>
                <a:srgbClr val="00B0F0"/>
              </a:solidFill>
              <a:latin typeface="Bahnschrift SemiBold SemiConden" panose="020B0502040204020203" pitchFamily="34" charset="0"/>
            </a:endParaRPr>
          </a:p>
        </p:txBody>
      </p:sp>
    </p:spTree>
    <p:extLst>
      <p:ext uri="{BB962C8B-B14F-4D97-AF65-F5344CB8AC3E}">
        <p14:creationId xmlns:p14="http://schemas.microsoft.com/office/powerpoint/2010/main" val="33996142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891252" y="1036565"/>
            <a:ext cx="4919750" cy="573989"/>
          </a:xfrm>
        </p:spPr>
        <p:txBody>
          <a:bodyPr/>
          <a:lstStyle/>
          <a:p>
            <a:r>
              <a:rPr lang="en-US" sz="4000" b="1" dirty="0" smtClean="0"/>
              <a:t>Development Cycle</a:t>
            </a:r>
            <a:endParaRPr lang="en-US" sz="4000" b="1"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132320" y="1698434"/>
            <a:ext cx="4678680" cy="4835369"/>
          </a:xfrm>
        </p:spPr>
        <p:txBody>
          <a:bodyPr>
            <a:normAutofit/>
          </a:bodyPr>
          <a:lstStyle/>
          <a:p>
            <a:pPr marL="342900" indent="-342900">
              <a:buFont typeface="+mj-lt"/>
              <a:buAutoNum type="arabicPeriod"/>
            </a:pPr>
            <a:r>
              <a:rPr lang="en-US" sz="2400" dirty="0" smtClean="0"/>
              <a:t>Protocol Requirement</a:t>
            </a:r>
          </a:p>
          <a:p>
            <a:pPr marL="342900" indent="-342900">
              <a:buFont typeface="+mj-lt"/>
              <a:buAutoNum type="arabicPeriod"/>
            </a:pPr>
            <a:r>
              <a:rPr lang="en-US" sz="2400" dirty="0" smtClean="0"/>
              <a:t>Manual Procedure</a:t>
            </a:r>
          </a:p>
          <a:p>
            <a:pPr marL="342900" indent="-342900">
              <a:buFont typeface="+mj-lt"/>
              <a:buAutoNum type="arabicPeriod"/>
            </a:pPr>
            <a:r>
              <a:rPr lang="en-US" sz="2400" dirty="0" smtClean="0"/>
              <a:t>Problem</a:t>
            </a:r>
          </a:p>
          <a:p>
            <a:pPr marL="342900" indent="-342900">
              <a:buFont typeface="+mj-lt"/>
              <a:buAutoNum type="arabicPeriod"/>
            </a:pPr>
            <a:r>
              <a:rPr lang="en-US" sz="2400" dirty="0" smtClean="0"/>
              <a:t>Software Solution Developed</a:t>
            </a:r>
          </a:p>
          <a:p>
            <a:pPr marL="342900" indent="-342900">
              <a:buFont typeface="+mj-lt"/>
              <a:buAutoNum type="arabicPeriod"/>
            </a:pPr>
            <a:r>
              <a:rPr lang="en-US" sz="2400" dirty="0" smtClean="0"/>
              <a:t>Testing and Debugging</a:t>
            </a:r>
          </a:p>
          <a:p>
            <a:pPr marL="342900" indent="-342900">
              <a:buFont typeface="+mj-lt"/>
              <a:buAutoNum type="arabicPeriod"/>
            </a:pPr>
            <a:r>
              <a:rPr lang="en-US" sz="2400" dirty="0" smtClean="0"/>
              <a:t>Replacement or Insertion</a:t>
            </a:r>
            <a:endParaRPr lang="en-US" sz="2400" dirty="0"/>
          </a:p>
        </p:txBody>
      </p:sp>
      <p:sp>
        <p:nvSpPr>
          <p:cNvPr id="21" name="Rounded Rectangle 20"/>
          <p:cNvSpPr/>
          <p:nvPr/>
        </p:nvSpPr>
        <p:spPr>
          <a:xfrm>
            <a:off x="4368800" y="2484966"/>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Manual Procedure</a:t>
            </a:r>
            <a:endParaRPr lang="en-US" dirty="0"/>
          </a:p>
        </p:txBody>
      </p:sp>
      <p:sp>
        <p:nvSpPr>
          <p:cNvPr id="22" name="Rounded Rectangle 21"/>
          <p:cNvSpPr/>
          <p:nvPr/>
        </p:nvSpPr>
        <p:spPr>
          <a:xfrm>
            <a:off x="4368800" y="4217694"/>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Problem</a:t>
            </a:r>
            <a:endParaRPr lang="en-US" dirty="0"/>
          </a:p>
        </p:txBody>
      </p:sp>
      <p:sp>
        <p:nvSpPr>
          <p:cNvPr id="23" name="Rounded Rectangle 22"/>
          <p:cNvSpPr/>
          <p:nvPr/>
        </p:nvSpPr>
        <p:spPr>
          <a:xfrm>
            <a:off x="2794000" y="5283201"/>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Software</a:t>
            </a:r>
            <a:endParaRPr lang="en-US" dirty="0"/>
          </a:p>
        </p:txBody>
      </p:sp>
      <p:sp>
        <p:nvSpPr>
          <p:cNvPr id="24" name="Rounded Rectangle 23"/>
          <p:cNvSpPr/>
          <p:nvPr/>
        </p:nvSpPr>
        <p:spPr>
          <a:xfrm>
            <a:off x="1151467" y="4222094"/>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a:t>
            </a:r>
            <a:endParaRPr lang="en-US" dirty="0"/>
          </a:p>
        </p:txBody>
      </p:sp>
      <p:sp>
        <p:nvSpPr>
          <p:cNvPr id="25" name="Rounded Rectangle 24"/>
          <p:cNvSpPr/>
          <p:nvPr/>
        </p:nvSpPr>
        <p:spPr>
          <a:xfrm>
            <a:off x="1151467" y="2484966"/>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a:t>
            </a:r>
            <a:endParaRPr lang="en-US" dirty="0"/>
          </a:p>
        </p:txBody>
      </p:sp>
      <p:sp>
        <p:nvSpPr>
          <p:cNvPr id="26" name="Rounded Rectangle 25"/>
          <p:cNvSpPr/>
          <p:nvPr/>
        </p:nvSpPr>
        <p:spPr>
          <a:xfrm>
            <a:off x="2794000" y="1350432"/>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Protocol</a:t>
            </a:r>
            <a:endParaRPr lang="en-US" dirty="0"/>
          </a:p>
        </p:txBody>
      </p:sp>
      <p:sp>
        <p:nvSpPr>
          <p:cNvPr id="27" name="Bent Arrow 26"/>
          <p:cNvSpPr/>
          <p:nvPr/>
        </p:nvSpPr>
        <p:spPr>
          <a:xfrm rot="5400000">
            <a:off x="4590836" y="1559774"/>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0800000">
            <a:off x="4501936" y="5141173"/>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p:cNvSpPr/>
          <p:nvPr/>
        </p:nvSpPr>
        <p:spPr>
          <a:xfrm rot="16200000">
            <a:off x="1653055" y="5077377"/>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p:cNvSpPr/>
          <p:nvPr/>
        </p:nvSpPr>
        <p:spPr>
          <a:xfrm rot="174092">
            <a:off x="1722176" y="1526495"/>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wn Arrow 30"/>
          <p:cNvSpPr/>
          <p:nvPr/>
        </p:nvSpPr>
        <p:spPr>
          <a:xfrm>
            <a:off x="4901183" y="3313566"/>
            <a:ext cx="338665" cy="573769"/>
          </a:xfrm>
          <a:prstGeom prst="down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10800000">
            <a:off x="1629834" y="3313566"/>
            <a:ext cx="338665" cy="573768"/>
          </a:xfrm>
          <a:prstGeom prst="down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603" y="486761"/>
            <a:ext cx="680193" cy="8113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404" y="2346651"/>
            <a:ext cx="663360" cy="843895"/>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1332" y="5944152"/>
            <a:ext cx="1180733" cy="772642"/>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585" y="4069757"/>
            <a:ext cx="637231" cy="715204"/>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006" y="4069757"/>
            <a:ext cx="862900" cy="862900"/>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2719" y="2439047"/>
            <a:ext cx="715473" cy="659102"/>
          </a:xfrm>
          <a:prstGeom prst="rect">
            <a:avLst/>
          </a:prstGeom>
        </p:spPr>
      </p:pic>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5245100" cy="4824413"/>
          </a:xfrm>
        </p:spPr>
        <p:txBody>
          <a:bodyPr/>
          <a:lstStyle/>
          <a:p>
            <a:r>
              <a:rPr lang="en-US" dirty="0" smtClean="0"/>
              <a:t>Standalone Microsoft Excel Add-In File</a:t>
            </a:r>
          </a:p>
          <a:p>
            <a:r>
              <a:rPr lang="en-US" dirty="0" smtClean="0"/>
              <a:t>Contains around 50-60 scripts at the moment.</a:t>
            </a:r>
          </a:p>
          <a:p>
            <a:r>
              <a:rPr lang="en-US" dirty="0" smtClean="0"/>
              <a:t>All code is written in Visual Basic</a:t>
            </a:r>
          </a:p>
          <a:p>
            <a:pPr lvl="1"/>
            <a:r>
              <a:rPr lang="en-US" dirty="0" smtClean="0"/>
              <a:t>Considered a “statistical” programming language</a:t>
            </a:r>
          </a:p>
          <a:p>
            <a:pPr lvl="1"/>
            <a:r>
              <a:rPr lang="en-US" dirty="0" smtClean="0"/>
              <a:t>Third-generation event-driven object-oriented language</a:t>
            </a:r>
          </a:p>
          <a:p>
            <a:pPr lvl="1"/>
            <a:r>
              <a:rPr lang="en-US" dirty="0" smtClean="0"/>
              <a:t>Released in 1991 and declared legacy in 2008</a:t>
            </a:r>
          </a:p>
          <a:p>
            <a:pPr lvl="1"/>
            <a:endParaRPr lang="en-US" dirty="0" smtClean="0"/>
          </a:p>
        </p:txBody>
      </p:sp>
      <p:sp>
        <p:nvSpPr>
          <p:cNvPr id="3" name="Title 2"/>
          <p:cNvSpPr>
            <a:spLocks noGrp="1"/>
          </p:cNvSpPr>
          <p:nvPr>
            <p:ph type="title"/>
          </p:nvPr>
        </p:nvSpPr>
        <p:spPr>
          <a:xfrm>
            <a:off x="1104900" y="365125"/>
            <a:ext cx="5126567" cy="703279"/>
          </a:xfrm>
        </p:spPr>
        <p:txBody>
          <a:bodyPr/>
          <a:lstStyle/>
          <a:p>
            <a:r>
              <a:rPr lang="en-US" dirty="0" smtClean="0"/>
              <a:t>What did I write?</a:t>
            </a:r>
            <a:endParaRPr lang="en-US" dirty="0"/>
          </a:p>
        </p:txBody>
      </p:sp>
      <p:pic>
        <p:nvPicPr>
          <p:cNvPr id="5" name="Picture 4"/>
          <p:cNvPicPr>
            <a:picLocks noChangeAspect="1"/>
          </p:cNvPicPr>
          <p:nvPr/>
        </p:nvPicPr>
        <p:blipFill>
          <a:blip r:embed="rId3"/>
          <a:stretch>
            <a:fillRect/>
          </a:stretch>
        </p:blipFill>
        <p:spPr>
          <a:xfrm>
            <a:off x="6396939" y="389497"/>
            <a:ext cx="649406" cy="543689"/>
          </a:xfrm>
          <a:prstGeom prst="rect">
            <a:avLst/>
          </a:prstGeom>
        </p:spPr>
      </p:pic>
      <p:pic>
        <p:nvPicPr>
          <p:cNvPr id="6" name="Picture 5"/>
          <p:cNvPicPr>
            <a:picLocks noChangeAspect="1"/>
          </p:cNvPicPr>
          <p:nvPr/>
        </p:nvPicPr>
        <p:blipFill>
          <a:blip r:embed="rId4"/>
          <a:stretch>
            <a:fillRect/>
          </a:stretch>
        </p:blipFill>
        <p:spPr>
          <a:xfrm>
            <a:off x="7380904" y="460230"/>
            <a:ext cx="1145970" cy="471870"/>
          </a:xfrm>
          <a:prstGeom prst="rect">
            <a:avLst/>
          </a:prstGeom>
        </p:spPr>
      </p:pic>
      <p:pic>
        <p:nvPicPr>
          <p:cNvPr id="7" name="Picture 6"/>
          <p:cNvPicPr>
            <a:picLocks noChangeAspect="1"/>
          </p:cNvPicPr>
          <p:nvPr/>
        </p:nvPicPr>
        <p:blipFill>
          <a:blip r:embed="rId5"/>
          <a:stretch>
            <a:fillRect/>
          </a:stretch>
        </p:blipFill>
        <p:spPr>
          <a:xfrm>
            <a:off x="8992869" y="437503"/>
            <a:ext cx="664426" cy="495683"/>
          </a:xfrm>
          <a:prstGeom prst="rect">
            <a:avLst/>
          </a:prstGeom>
        </p:spPr>
      </p:pic>
      <p:pic>
        <p:nvPicPr>
          <p:cNvPr id="8" name="Picture 7"/>
          <p:cNvPicPr>
            <a:picLocks noChangeAspect="1"/>
          </p:cNvPicPr>
          <p:nvPr/>
        </p:nvPicPr>
        <p:blipFill>
          <a:blip r:embed="rId6"/>
          <a:stretch>
            <a:fillRect/>
          </a:stretch>
        </p:blipFill>
        <p:spPr>
          <a:xfrm>
            <a:off x="10186185" y="437018"/>
            <a:ext cx="608816" cy="49508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6712" y="1538506"/>
            <a:ext cx="1347091" cy="81080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0904" y="1504108"/>
            <a:ext cx="1415377" cy="81412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0776" y="2818408"/>
            <a:ext cx="949157" cy="94511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7033" y="2818408"/>
            <a:ext cx="1535674" cy="948279"/>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6605" y="2787855"/>
            <a:ext cx="981571" cy="98157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91559" y="4358047"/>
            <a:ext cx="1716617" cy="538146"/>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3969" y="4314215"/>
            <a:ext cx="625810" cy="62581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211" y="4358047"/>
            <a:ext cx="581978" cy="581978"/>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86401" y="5648748"/>
            <a:ext cx="769597" cy="579461"/>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92398" y="5603651"/>
            <a:ext cx="669652" cy="669652"/>
          </a:xfrm>
          <a:prstGeom prst="rect">
            <a:avLst/>
          </a:prstGeom>
        </p:spPr>
      </p:pic>
      <p:sp>
        <p:nvSpPr>
          <p:cNvPr id="23" name="Right Arrow 22"/>
          <p:cNvSpPr/>
          <p:nvPr/>
        </p:nvSpPr>
        <p:spPr>
          <a:xfrm>
            <a:off x="6986401" y="57373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8599029" y="605936"/>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9728787" y="61226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400000">
            <a:off x="10293341" y="113199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8944245" y="1833082"/>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8918417" y="4538208"/>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0800000">
            <a:off x="7740827" y="4560801"/>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5400000">
            <a:off x="6838102" y="2372528"/>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507090" y="318013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649415" y="318013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5400000">
            <a:off x="10420138" y="3996801"/>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5400000">
            <a:off x="7173616" y="5191324"/>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7850489" y="582765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910579" y="1008484"/>
            <a:ext cx="557169" cy="435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32517" y="6479932"/>
            <a:ext cx="10997899" cy="369332"/>
          </a:xfrm>
          <a:prstGeom prst="rect">
            <a:avLst/>
          </a:prstGeom>
          <a:noFill/>
        </p:spPr>
        <p:txBody>
          <a:bodyPr wrap="square" rtlCol="0">
            <a:spAutoFit/>
          </a:bodyPr>
          <a:lstStyle/>
          <a:p>
            <a:r>
              <a:rPr lang="en-US" dirty="0" smtClean="0">
                <a:solidFill>
                  <a:srgbClr val="00B0F0"/>
                </a:solidFill>
                <a:latin typeface="Bahnschrift Light SemiCondensed" panose="020B0502040204020203" pitchFamily="34" charset="0"/>
              </a:rPr>
              <a:t>“True Excel master can only be achieved after an individual transcends the usage of a mouse.” – Jeremy circa. 2019</a:t>
            </a:r>
            <a:endParaRPr lang="en-US" dirty="0">
              <a:solidFill>
                <a:srgbClr val="00B0F0"/>
              </a:solidFill>
              <a:latin typeface="Bahnschrift Light SemiCondensed" panose="020B0502040204020203" pitchFamily="34" charset="0"/>
            </a:endParaRPr>
          </a:p>
        </p:txBody>
      </p:sp>
    </p:spTree>
    <p:extLst>
      <p:ext uri="{BB962C8B-B14F-4D97-AF65-F5344CB8AC3E}">
        <p14:creationId xmlns:p14="http://schemas.microsoft.com/office/powerpoint/2010/main" val="28364913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19986B-6BF1-4ACF-B9CC-DBD1466DD33A}"/>
              </a:ext>
            </a:extLst>
          </p:cNvPr>
          <p:cNvSpPr>
            <a:spLocks noGrp="1"/>
          </p:cNvSpPr>
          <p:nvPr>
            <p:ph type="title"/>
          </p:nvPr>
        </p:nvSpPr>
        <p:spPr/>
        <p:txBody>
          <a:bodyPr/>
          <a:lstStyle/>
          <a:p>
            <a:r>
              <a:rPr lang="en-US" dirty="0" smtClean="0"/>
              <a:t>JeremyMacros.xlam</a:t>
            </a:r>
            <a:endParaRPr lang="en-US" dirty="0"/>
          </a:p>
        </p:txBody>
      </p:sp>
      <p:sp>
        <p:nvSpPr>
          <p:cNvPr id="3" name="Text Placeholder 2"/>
          <p:cNvSpPr>
            <a:spLocks noGrp="1"/>
          </p:cNvSpPr>
          <p:nvPr>
            <p:ph type="body" sz="quarter" idx="2"/>
          </p:nvPr>
        </p:nvSpPr>
        <p:spPr/>
        <p:txBody>
          <a:bodyPr/>
          <a:lstStyle/>
          <a:p>
            <a:r>
              <a:rPr lang="en-US" dirty="0" smtClean="0"/>
              <a:t>There are too many individual scripts to present and demonstrate in 10 minutes, so I will demo some of the highlights. </a:t>
            </a:r>
          </a:p>
          <a:p>
            <a:endParaRPr lang="en-US" dirty="0"/>
          </a:p>
          <a:p>
            <a:r>
              <a:rPr lang="en-US" dirty="0" smtClean="0"/>
              <a:t>For each of these, I will explain the</a:t>
            </a:r>
          </a:p>
          <a:p>
            <a:pPr marL="342900" indent="-342900">
              <a:buAutoNum type="arabicPeriod"/>
            </a:pPr>
            <a:r>
              <a:rPr lang="en-US" dirty="0" smtClean="0"/>
              <a:t>Problem</a:t>
            </a:r>
          </a:p>
          <a:p>
            <a:pPr marL="342900" indent="-342900">
              <a:buAutoNum type="arabicPeriod"/>
            </a:pPr>
            <a:r>
              <a:rPr lang="en-US" dirty="0" smtClean="0"/>
              <a:t>Code</a:t>
            </a:r>
          </a:p>
          <a:p>
            <a:pPr marL="342900" indent="-342900">
              <a:buAutoNum type="arabicPeriod"/>
            </a:pPr>
            <a:r>
              <a:rPr lang="en-US" dirty="0" smtClean="0"/>
              <a:t>Why it works</a:t>
            </a:r>
            <a:endParaRPr lang="en-US" dirty="0"/>
          </a:p>
          <a:p>
            <a:endParaRPr lang="en-US" dirty="0"/>
          </a:p>
        </p:txBody>
      </p:sp>
      <p:sp>
        <p:nvSpPr>
          <p:cNvPr id="8" name="Oval 7">
            <a:extLst>
              <a:ext uri="{C183D7F6-B498-43B3-948B-1728B52AA6E4}">
                <adec:decorative xmlns="" xmlns:adec="http://schemas.microsoft.com/office/drawing/2017/decorative" val="1"/>
              </a:ext>
            </a:extLst>
          </p:cNvPr>
          <p:cNvSpPr/>
          <p:nvPr/>
        </p:nvSpPr>
        <p:spPr>
          <a:xfrm>
            <a:off x="1329322" y="5717514"/>
            <a:ext cx="1012464" cy="1007136"/>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0" name="Slide Number 04">
            <a:extLst>
              <a:ext uri="{FF2B5EF4-FFF2-40B4-BE49-F238E27FC236}">
                <a16:creationId xmlns:a16="http://schemas.microsoft.com/office/drawing/2014/main" id="{979C3E78-CF44-41DC-A57F-A9DFA28E5F1F}"/>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9</a:t>
            </a:fld>
            <a:endParaRPr lang="en-US" sz="1000" dirty="0">
              <a:solidFill>
                <a:schemeClr val="bg1">
                  <a:alpha val="50000"/>
                </a:schemeClr>
              </a:solidFill>
            </a:endParaRPr>
          </a:p>
        </p:txBody>
      </p:sp>
      <p:pic>
        <p:nvPicPr>
          <p:cNvPr id="12" name="Picture Placeholder 8">
            <a:extLst>
              <a:ext uri="{FF2B5EF4-FFF2-40B4-BE49-F238E27FC236}">
                <a16:creationId xmlns:a16="http://schemas.microsoft.com/office/drawing/2014/main" id="{E39A3B84-CFD4-49E0-A403-BA35D4B97A2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p:spPr>
      </p:pic>
      <p:sp>
        <p:nvSpPr>
          <p:cNvPr id="2" name="Left Brace 1"/>
          <p:cNvSpPr/>
          <p:nvPr/>
        </p:nvSpPr>
        <p:spPr>
          <a:xfrm>
            <a:off x="3346258" y="249382"/>
            <a:ext cx="959735" cy="17233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p:cNvSpPr/>
          <p:nvPr/>
        </p:nvSpPr>
        <p:spPr>
          <a:xfrm>
            <a:off x="6096001" y="249382"/>
            <a:ext cx="1011766" cy="17233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146395" y="441326"/>
            <a:ext cx="2224193" cy="1323439"/>
          </a:xfrm>
          <a:prstGeom prst="rect">
            <a:avLst/>
          </a:prstGeom>
          <a:noFill/>
        </p:spPr>
        <p:txBody>
          <a:bodyPr wrap="square" rtlCol="0">
            <a:spAutoFit/>
          </a:bodyPr>
          <a:lstStyle/>
          <a:p>
            <a:r>
              <a:rPr lang="en-US" sz="1600" b="1" dirty="0" smtClean="0">
                <a:solidFill>
                  <a:srgbClr val="00B0F0"/>
                </a:solidFill>
                <a:latin typeface="Bahnschrift Light SemiCondensed" panose="020B0502040204020203" pitchFamily="34" charset="0"/>
              </a:rPr>
              <a:t>Fun fact: </a:t>
            </a:r>
            <a:r>
              <a:rPr lang="en-US" sz="1600" dirty="0" smtClean="0">
                <a:solidFill>
                  <a:srgbClr val="00B0F0"/>
                </a:solidFill>
                <a:latin typeface="Bahnschrift Light SemiCondensed" panose="020B0502040204020203" pitchFamily="34" charset="0"/>
              </a:rPr>
              <a:t>Jeremy works for the Computer Science Instructional Laboratory (CSIL) at the University of Chicago.</a:t>
            </a:r>
            <a:endParaRPr lang="en-US" sz="1600" dirty="0">
              <a:solidFill>
                <a:srgbClr val="00B0F0"/>
              </a:solidFill>
              <a:latin typeface="Bahnschrift Light SemiCondensed" panose="020B0502040204020203" pitchFamily="34" charset="0"/>
            </a:endParaRPr>
          </a:p>
        </p:txBody>
      </p:sp>
    </p:spTree>
    <p:extLst>
      <p:ext uri="{BB962C8B-B14F-4D97-AF65-F5344CB8AC3E}">
        <p14:creationId xmlns:p14="http://schemas.microsoft.com/office/powerpoint/2010/main" val="4341074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C9B31AE-682E-44C9-9333-133E6C7EC6AE}" vid="{944CBC23-37B6-46B9-9430-DACCE01175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215998C-280A-471A-8BB1-CDC2B95FC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0B596E-8E5F-4DB7-9C0B-A416410C0FAB}">
  <ds:schemaRefs>
    <ds:schemaRef ds:uri="http://schemas.microsoft.com/sharepoint/v3/contenttype/forms"/>
  </ds:schemaRefs>
</ds:datastoreItem>
</file>

<file path=customXml/itemProps3.xml><?xml version="1.0" encoding="utf-8"?>
<ds:datastoreItem xmlns:ds="http://schemas.openxmlformats.org/officeDocument/2006/customXml" ds:itemID="{271DA07E-9A1F-402C-A357-ABD24F8C703B}">
  <ds:schemaRef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presentation</Template>
  <TotalTime>0</TotalTime>
  <Words>1572</Words>
  <Application>Microsoft Office PowerPoint</Application>
  <PresentationFormat>Widescreen</PresentationFormat>
  <Paragraphs>163</Paragraphs>
  <Slides>28</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Arial Narrow</vt:lpstr>
      <vt:lpstr>Bahnschrift Light Condensed</vt:lpstr>
      <vt:lpstr>Bahnschrift Light SemiCondensed</vt:lpstr>
      <vt:lpstr>Bahnschrift SemiBold SemiConden</vt:lpstr>
      <vt:lpstr>Bahnschrift SemiCondensed</vt:lpstr>
      <vt:lpstr>Bahnschrift SemiLight SemiConde</vt:lpstr>
      <vt:lpstr>Bebas</vt:lpstr>
      <vt:lpstr>Calibri</vt:lpstr>
      <vt:lpstr>Calibri Light</vt:lpstr>
      <vt:lpstr>Gill Sans</vt:lpstr>
      <vt:lpstr>Gill Sans Light</vt:lpstr>
      <vt:lpstr>Office Theme</vt:lpstr>
      <vt:lpstr>PowerPoint Presentation</vt:lpstr>
      <vt:lpstr>PowerPoint Presentation</vt:lpstr>
      <vt:lpstr>PowerPoint Presentation</vt:lpstr>
      <vt:lpstr>Summer 2019</vt:lpstr>
      <vt:lpstr>What have I done this summer?</vt:lpstr>
      <vt:lpstr>Mentor: Tunde Frame</vt:lpstr>
      <vt:lpstr>Development Cycle</vt:lpstr>
      <vt:lpstr>What did I write?</vt:lpstr>
      <vt:lpstr>JeremyMacros.xlam</vt:lpstr>
      <vt:lpstr>Order Receipt Parse</vt:lpstr>
      <vt:lpstr>What if a script existed that…?</vt:lpstr>
      <vt:lpstr>Software Demo</vt:lpstr>
      <vt:lpstr>Why does this work?</vt:lpstr>
      <vt:lpstr>Format Run Logs</vt:lpstr>
      <vt:lpstr>What if a script existed that…?</vt:lpstr>
      <vt:lpstr>Software Demo</vt:lpstr>
      <vt:lpstr>Why does this work?</vt:lpstr>
      <vt:lpstr>Why does this work…?</vt:lpstr>
      <vt:lpstr>New CCB Report</vt:lpstr>
      <vt:lpstr>What if a script existed that…?</vt:lpstr>
      <vt:lpstr>Software Demo</vt:lpstr>
      <vt:lpstr>Why does this work?</vt:lpstr>
      <vt:lpstr>Blind QC Update</vt:lpstr>
      <vt:lpstr>What if a script existed that…?</vt:lpstr>
      <vt:lpstr>Software Demo</vt:lpstr>
      <vt:lpstr>Why does this work?</vt:lpstr>
      <vt:lpstr>THANK YOU</vt:lpstr>
      <vt:lpstr>Any 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2019-07-17T13:30:48Z</dcterms:created>
  <dcterms:modified xsi:type="dcterms:W3CDTF">2019-07-29T13:48:17Z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